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  <p:sldMasterId id="2147483661" r:id="rId4"/>
    <p:sldMasterId id="2147483674" r:id="rId5"/>
    <p:sldMasterId id="2147483687" r:id="rId6"/>
  </p:sldMasterIdLst>
  <p:notesMasterIdLst>
    <p:notesMasterId r:id="rId39"/>
  </p:notesMasterIdLst>
  <p:sldIdLst>
    <p:sldId id="256" r:id="rId7"/>
    <p:sldId id="262" r:id="rId8"/>
    <p:sldId id="263" r:id="rId9"/>
    <p:sldId id="264" r:id="rId10"/>
    <p:sldId id="266" r:id="rId11"/>
    <p:sldId id="260" r:id="rId12"/>
    <p:sldId id="257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514508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D072F635-183F-421B-BD0F-C83F998FA130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78"/>
          <p:cNvSpPr/>
          <p:nvPr/>
        </p:nvSpPr>
        <p:spPr>
          <a:xfrm>
            <a:off x="4278240" y="10156680"/>
            <a:ext cx="3264480" cy="51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7"/>
          <p:cNvSpPr/>
          <p:nvPr/>
        </p:nvSpPr>
        <p:spPr>
          <a:xfrm>
            <a:off x="4278240" y="10156680"/>
            <a:ext cx="3269520" cy="52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7200" cy="480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Forma Livre 516"/>
          <p:cNvSpPr/>
          <p:nvPr/>
        </p:nvSpPr>
        <p:spPr>
          <a:xfrm>
            <a:off x="4715640" y="11875320"/>
            <a:ext cx="3574080" cy="58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3D0608B2-D6CE-4693-9E10-079E0520AF5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08" name="Forma Livre 517"/>
          <p:cNvSpPr/>
          <p:nvPr/>
        </p:nvSpPr>
        <p:spPr>
          <a:xfrm>
            <a:off x="4715640" y="11875680"/>
            <a:ext cx="3588120" cy="59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3781447-66E2-4A9E-BCF8-DB96419BF4A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09" name="Forma Livre 518"/>
          <p:cNvSpPr/>
          <p:nvPr/>
        </p:nvSpPr>
        <p:spPr>
          <a:xfrm>
            <a:off x="4715640" y="11873880"/>
            <a:ext cx="3577680" cy="58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A63F190-FA44-4355-BCA1-22D6FF2F9C85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0" name="Forma Livre 519"/>
          <p:cNvSpPr/>
          <p:nvPr/>
        </p:nvSpPr>
        <p:spPr>
          <a:xfrm>
            <a:off x="4715640" y="11873880"/>
            <a:ext cx="359496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FB607F6-26ED-4928-B80A-0944BB225E1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1" name="Forma Livre 520"/>
          <p:cNvSpPr/>
          <p:nvPr/>
        </p:nvSpPr>
        <p:spPr>
          <a:xfrm>
            <a:off x="4715640" y="11873880"/>
            <a:ext cx="3597120" cy="60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6808BCCB-28DE-422B-A9C8-048884A7D2C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2" name="Forma Livre 521"/>
          <p:cNvSpPr/>
          <p:nvPr/>
        </p:nvSpPr>
        <p:spPr>
          <a:xfrm>
            <a:off x="4715640" y="11873880"/>
            <a:ext cx="3600360" cy="60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AD41334-F3B0-4BCA-993B-CD29C4827B6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3" name="Forma Livre 522"/>
          <p:cNvSpPr/>
          <p:nvPr/>
        </p:nvSpPr>
        <p:spPr>
          <a:xfrm>
            <a:off x="4715640" y="11875320"/>
            <a:ext cx="3602160" cy="60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F70921F-D2D7-4440-BEFF-D10463B9813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4" name="Forma Livre 523"/>
          <p:cNvSpPr/>
          <p:nvPr/>
        </p:nvSpPr>
        <p:spPr>
          <a:xfrm>
            <a:off x="4715640" y="11875680"/>
            <a:ext cx="3612600" cy="621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4795A5B-CEC7-44A8-8BE0-BC19FA73FB3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8" y="950913"/>
            <a:ext cx="8326437" cy="4684712"/>
          </a:xfrm>
          <a:prstGeom prst="rect">
            <a:avLst/>
          </a:prstGeom>
          <a:ln w="0">
            <a:noFill/>
          </a:ln>
        </p:spPr>
      </p:sp>
      <p:sp>
        <p:nvSpPr>
          <p:cNvPr id="416" name="Forma Livre 525"/>
          <p:cNvSpPr/>
          <p:nvPr/>
        </p:nvSpPr>
        <p:spPr>
          <a:xfrm>
            <a:off x="832680" y="5937840"/>
            <a:ext cx="6666120" cy="562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Forma Livre 526"/>
          <p:cNvSpPr/>
          <p:nvPr/>
        </p:nvSpPr>
        <p:spPr>
          <a:xfrm>
            <a:off x="4715640" y="11875320"/>
            <a:ext cx="3574080" cy="58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D2F7FA8-1FF4-4C55-A6EE-1A43BB14340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8" name="Forma Livre 527"/>
          <p:cNvSpPr/>
          <p:nvPr/>
        </p:nvSpPr>
        <p:spPr>
          <a:xfrm>
            <a:off x="4715640" y="11875680"/>
            <a:ext cx="3588120" cy="59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99AA1AE-AB41-4A97-832D-2BBBEB7BD05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19" name="Forma Livre 528"/>
          <p:cNvSpPr/>
          <p:nvPr/>
        </p:nvSpPr>
        <p:spPr>
          <a:xfrm>
            <a:off x="4715640" y="11873880"/>
            <a:ext cx="3577680" cy="58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965E803-2C56-4655-BF78-9D843268EE0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0" name="Forma Livre 529"/>
          <p:cNvSpPr/>
          <p:nvPr/>
        </p:nvSpPr>
        <p:spPr>
          <a:xfrm>
            <a:off x="4715640" y="11873880"/>
            <a:ext cx="359496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1E6C902-9264-46C2-B9B2-5CCF0B2C02D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1" name="Forma Livre 530"/>
          <p:cNvSpPr/>
          <p:nvPr/>
        </p:nvSpPr>
        <p:spPr>
          <a:xfrm>
            <a:off x="4715640" y="11873880"/>
            <a:ext cx="3597120" cy="60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331360E-F343-44B7-90BA-2EB414D193B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2" name="Forma Livre 531"/>
          <p:cNvSpPr/>
          <p:nvPr/>
        </p:nvSpPr>
        <p:spPr>
          <a:xfrm>
            <a:off x="4715640" y="11873880"/>
            <a:ext cx="3600360" cy="60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060D865-2568-48F7-AD89-5F8628AED17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3" name="Forma Livre 532"/>
          <p:cNvSpPr/>
          <p:nvPr/>
        </p:nvSpPr>
        <p:spPr>
          <a:xfrm>
            <a:off x="4715640" y="11875320"/>
            <a:ext cx="3602160" cy="60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34AEC921-4A87-4A58-AF11-12B9883FD3A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4" name="Forma Livre 533"/>
          <p:cNvSpPr/>
          <p:nvPr/>
        </p:nvSpPr>
        <p:spPr>
          <a:xfrm>
            <a:off x="4715640" y="11875680"/>
            <a:ext cx="3612600" cy="621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F185854-4319-4425-8A59-1069D5E2E63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400" y="950400"/>
            <a:ext cx="7850880" cy="4685400"/>
          </a:xfrm>
          <a:prstGeom prst="rect">
            <a:avLst/>
          </a:prstGeom>
          <a:ln w="0">
            <a:noFill/>
          </a:ln>
        </p:spPr>
      </p:sp>
      <p:sp>
        <p:nvSpPr>
          <p:cNvPr id="426" name="Forma Livre 535"/>
          <p:cNvSpPr/>
          <p:nvPr/>
        </p:nvSpPr>
        <p:spPr>
          <a:xfrm>
            <a:off x="832680" y="5937840"/>
            <a:ext cx="6666120" cy="562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Forma Livre 297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EC318033-EAD7-4FB7-85A9-0ACB16F948A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8" name="Forma Livre 298"/>
          <p:cNvSpPr/>
          <p:nvPr/>
        </p:nvSpPr>
        <p:spPr>
          <a:xfrm>
            <a:off x="4715640" y="11875680"/>
            <a:ext cx="3587760" cy="59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A62CA42-7CE6-4A75-BE6B-73AC9556B08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29" name="Forma Livre 299"/>
          <p:cNvSpPr/>
          <p:nvPr/>
        </p:nvSpPr>
        <p:spPr>
          <a:xfrm>
            <a:off x="4715640" y="11873880"/>
            <a:ext cx="3577320" cy="583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2138334-B97E-491B-A969-1F2BB91007E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0" name="Forma Livre 300"/>
          <p:cNvSpPr/>
          <p:nvPr/>
        </p:nvSpPr>
        <p:spPr>
          <a:xfrm>
            <a:off x="4715640" y="11873880"/>
            <a:ext cx="3594600" cy="60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D8847CC-987E-4028-B039-02E7B42D761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1" name="Forma Livre 301"/>
          <p:cNvSpPr/>
          <p:nvPr/>
        </p:nvSpPr>
        <p:spPr>
          <a:xfrm>
            <a:off x="4715640" y="11873880"/>
            <a:ext cx="3596760" cy="60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7B769EE-F83D-46CF-9386-4F9BAF53690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2" name="Forma Livre 302"/>
          <p:cNvSpPr/>
          <p:nvPr/>
        </p:nvSpPr>
        <p:spPr>
          <a:xfrm>
            <a:off x="4715640" y="11873880"/>
            <a:ext cx="3600000" cy="60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7E8D05B-DF0E-45B1-9964-0E0D582434C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3" name="Forma Livre 303"/>
          <p:cNvSpPr/>
          <p:nvPr/>
        </p:nvSpPr>
        <p:spPr>
          <a:xfrm>
            <a:off x="4715640" y="11875320"/>
            <a:ext cx="3601800" cy="60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5B08CAFE-16E0-4003-8234-E53E80AF250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4" name="Forma Livre 304"/>
          <p:cNvSpPr/>
          <p:nvPr/>
        </p:nvSpPr>
        <p:spPr>
          <a:xfrm>
            <a:off x="4715640" y="11875680"/>
            <a:ext cx="3612240" cy="62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9159595-9F13-4349-BABB-99319E4B93D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5" name="Forma Livre 305"/>
          <p:cNvSpPr/>
          <p:nvPr/>
        </p:nvSpPr>
        <p:spPr>
          <a:xfrm>
            <a:off x="755640" y="5078520"/>
            <a:ext cx="6046200" cy="480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25ECC11-C86E-41C2-8D87-E142815B78D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36" name="Forma Livre 306"/>
          <p:cNvSpPr/>
          <p:nvPr/>
        </p:nvSpPr>
        <p:spPr>
          <a:xfrm>
            <a:off x="4282200" y="10155240"/>
            <a:ext cx="3270960" cy="52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638ECC9-57CB-4A1F-9F1C-1677FA06957C}" type="slidenum">
              <a:rPr lang="pt-BR" sz="2110" b="0" strike="noStrike" spc="-1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 lang="pt-BR" sz="2110" b="0" strike="noStrike" spc="-1">
              <a:latin typeface="Arial"/>
            </a:endParaRPr>
          </a:p>
        </p:txBody>
      </p:sp>
      <p:sp>
        <p:nvSpPr>
          <p:cNvPr id="437" name="Forma Livre 307"/>
          <p:cNvSpPr/>
          <p:nvPr/>
        </p:nvSpPr>
        <p:spPr>
          <a:xfrm>
            <a:off x="755640" y="5078520"/>
            <a:ext cx="6046200" cy="480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Forma Livre 308"/>
          <p:cNvSpPr/>
          <p:nvPr/>
        </p:nvSpPr>
        <p:spPr>
          <a:xfrm>
            <a:off x="4281840" y="10155240"/>
            <a:ext cx="3274560" cy="53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02ED042-1FD9-4A55-99D5-606C4B06C250}" type="slidenum">
              <a:rPr lang="pt-BR" sz="2110" b="0" strike="noStrike" spc="-1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 lang="pt-BR" sz="2110" b="0" strike="noStrike" spc="-1">
              <a:latin typeface="Arial"/>
            </a:endParaRPr>
          </a:p>
        </p:txBody>
      </p:sp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560" y="812520"/>
            <a:ext cx="6714360" cy="4006080"/>
          </a:xfrm>
          <a:prstGeom prst="rect">
            <a:avLst/>
          </a:prstGeom>
          <a:ln w="0"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Forma Livre 310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CC25151-C9A4-4BA9-94D6-DCD7066FF0F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200" y="950400"/>
            <a:ext cx="7801560" cy="4655880"/>
          </a:xfrm>
          <a:prstGeom prst="rect">
            <a:avLst/>
          </a:prstGeom>
          <a:ln w="0">
            <a:noFill/>
          </a:ln>
        </p:spPr>
      </p:sp>
      <p:sp>
        <p:nvSpPr>
          <p:cNvPr id="442" name="Forma Livre 312"/>
          <p:cNvSpPr/>
          <p:nvPr/>
        </p:nvSpPr>
        <p:spPr>
          <a:xfrm>
            <a:off x="832680" y="5937840"/>
            <a:ext cx="6638040" cy="559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Forma Livre 313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285299B-03F3-4F9C-AB4A-1B12B0A3FAE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200" y="950400"/>
            <a:ext cx="7801560" cy="4655880"/>
          </a:xfrm>
          <a:prstGeom prst="rect">
            <a:avLst/>
          </a:prstGeom>
          <a:ln w="0">
            <a:noFill/>
          </a:ln>
        </p:spPr>
      </p:sp>
      <p:sp>
        <p:nvSpPr>
          <p:cNvPr id="445" name="Forma Livre 315"/>
          <p:cNvSpPr/>
          <p:nvPr/>
        </p:nvSpPr>
        <p:spPr>
          <a:xfrm>
            <a:off x="832680" y="5937840"/>
            <a:ext cx="6638040" cy="559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orma Livre 316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CD914B1-87FD-4082-A391-9763F2ED4E3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200" y="950400"/>
            <a:ext cx="7801560" cy="4655880"/>
          </a:xfrm>
          <a:prstGeom prst="rect">
            <a:avLst/>
          </a:prstGeom>
          <a:ln w="0">
            <a:noFill/>
          </a:ln>
        </p:spPr>
      </p:sp>
      <p:sp>
        <p:nvSpPr>
          <p:cNvPr id="448" name="Forma Livre 318"/>
          <p:cNvSpPr/>
          <p:nvPr/>
        </p:nvSpPr>
        <p:spPr>
          <a:xfrm>
            <a:off x="832680" y="5937840"/>
            <a:ext cx="6638040" cy="559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Forma Livre 319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AEEA826-5283-4E77-95C3-018EDD4A767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200" y="950400"/>
            <a:ext cx="7801560" cy="4655880"/>
          </a:xfrm>
          <a:prstGeom prst="rect">
            <a:avLst/>
          </a:prstGeom>
          <a:ln w="0">
            <a:noFill/>
          </a:ln>
        </p:spPr>
      </p:sp>
      <p:sp>
        <p:nvSpPr>
          <p:cNvPr id="451" name="Forma Livre 321"/>
          <p:cNvSpPr/>
          <p:nvPr/>
        </p:nvSpPr>
        <p:spPr>
          <a:xfrm>
            <a:off x="832680" y="5937840"/>
            <a:ext cx="6638040" cy="559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Forma Livre 322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6F0AF7E-9199-4AED-B8D1-2B71CF6E71D1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200" y="950400"/>
            <a:ext cx="7801560" cy="4655880"/>
          </a:xfrm>
          <a:prstGeom prst="rect">
            <a:avLst/>
          </a:prstGeom>
          <a:ln w="0">
            <a:noFill/>
          </a:ln>
        </p:spPr>
      </p:sp>
      <p:sp>
        <p:nvSpPr>
          <p:cNvPr id="454" name="Forma Livre 324"/>
          <p:cNvSpPr/>
          <p:nvPr/>
        </p:nvSpPr>
        <p:spPr>
          <a:xfrm>
            <a:off x="832680" y="5937840"/>
            <a:ext cx="6638040" cy="559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Forma Livre 325"/>
          <p:cNvSpPr/>
          <p:nvPr/>
        </p:nvSpPr>
        <p:spPr>
          <a:xfrm>
            <a:off x="4715640" y="11875320"/>
            <a:ext cx="3573720" cy="57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2441F50-54B7-410B-9821-5B75E85BDB9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950913"/>
            <a:ext cx="8274050" cy="4656137"/>
          </a:xfrm>
          <a:prstGeom prst="rect">
            <a:avLst/>
          </a:prstGeom>
          <a:ln w="0">
            <a:noFill/>
          </a:ln>
        </p:spPr>
      </p:sp>
      <p:sp>
        <p:nvSpPr>
          <p:cNvPr id="457" name="Forma Livre 327"/>
          <p:cNvSpPr/>
          <p:nvPr/>
        </p:nvSpPr>
        <p:spPr>
          <a:xfrm>
            <a:off x="832680" y="5937840"/>
            <a:ext cx="6638040" cy="559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Forma Livre 570"/>
          <p:cNvSpPr/>
          <p:nvPr/>
        </p:nvSpPr>
        <p:spPr>
          <a:xfrm>
            <a:off x="4715640" y="11875320"/>
            <a:ext cx="3589200" cy="59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7C8C49B-AC64-4EAC-A586-6A9E4A38EA1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59" name="Forma Livre 1"/>
          <p:cNvSpPr/>
          <p:nvPr/>
        </p:nvSpPr>
        <p:spPr>
          <a:xfrm>
            <a:off x="4715640" y="11875680"/>
            <a:ext cx="3594960" cy="60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B446A67-2462-4EEA-AF26-A32BD6DE0C8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0" name="Forma Livre 2"/>
          <p:cNvSpPr/>
          <p:nvPr/>
        </p:nvSpPr>
        <p:spPr>
          <a:xfrm>
            <a:off x="4715640" y="11875320"/>
            <a:ext cx="359820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5F2C9D2B-7455-4CDD-94B2-11078D2D749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1" name="Forma Livre 3"/>
          <p:cNvSpPr/>
          <p:nvPr/>
        </p:nvSpPr>
        <p:spPr>
          <a:xfrm>
            <a:off x="4715640" y="11875680"/>
            <a:ext cx="3601440" cy="60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76DACAA-68A4-4E26-A25E-3EEB90FE7F95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2" name="Forma Livre 4"/>
          <p:cNvSpPr/>
          <p:nvPr/>
        </p:nvSpPr>
        <p:spPr>
          <a:xfrm>
            <a:off x="4715640" y="11875680"/>
            <a:ext cx="3605040" cy="61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BBE86D2-A489-4246-BE8B-C9251322CE5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3" name="Forma Livre 13"/>
          <p:cNvSpPr/>
          <p:nvPr/>
        </p:nvSpPr>
        <p:spPr>
          <a:xfrm>
            <a:off x="4715640" y="11875320"/>
            <a:ext cx="3606840" cy="61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25F737C-C9E7-4FE7-9520-5E3019720DB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4" name="Forma Livre 14"/>
          <p:cNvSpPr/>
          <p:nvPr/>
        </p:nvSpPr>
        <p:spPr>
          <a:xfrm>
            <a:off x="4715640" y="11875680"/>
            <a:ext cx="3610440" cy="61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C5F899A-D27A-4F02-B8BA-563CD6CECF8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5" name="Forma Livre 15"/>
          <p:cNvSpPr/>
          <p:nvPr/>
        </p:nvSpPr>
        <p:spPr>
          <a:xfrm>
            <a:off x="4715640" y="11875680"/>
            <a:ext cx="3612240" cy="62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48F0E14-84AE-4BB1-B7AE-1F73545BF1F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400" y="950400"/>
            <a:ext cx="7848720" cy="4683240"/>
          </a:xfrm>
          <a:prstGeom prst="rect">
            <a:avLst/>
          </a:prstGeom>
          <a:ln w="0">
            <a:noFill/>
          </a:ln>
        </p:spPr>
      </p:sp>
      <p:sp>
        <p:nvSpPr>
          <p:cNvPr id="467" name="Forma Livre 16"/>
          <p:cNvSpPr/>
          <p:nvPr/>
        </p:nvSpPr>
        <p:spPr>
          <a:xfrm>
            <a:off x="832680" y="5937840"/>
            <a:ext cx="6663960" cy="562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72"/>
          <p:cNvSpPr/>
          <p:nvPr/>
        </p:nvSpPr>
        <p:spPr>
          <a:xfrm>
            <a:off x="4278240" y="10156680"/>
            <a:ext cx="3264480" cy="51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7"/>
          <p:cNvSpPr/>
          <p:nvPr/>
        </p:nvSpPr>
        <p:spPr>
          <a:xfrm>
            <a:off x="4278240" y="10156680"/>
            <a:ext cx="3269520" cy="52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7200" cy="480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Forma Livre 17"/>
          <p:cNvSpPr/>
          <p:nvPr/>
        </p:nvSpPr>
        <p:spPr>
          <a:xfrm>
            <a:off x="4715640" y="11875320"/>
            <a:ext cx="3574080" cy="58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18FB7F7-6173-4F51-BA02-3871AA074C3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69" name="Forma Livre 18"/>
          <p:cNvSpPr/>
          <p:nvPr/>
        </p:nvSpPr>
        <p:spPr>
          <a:xfrm>
            <a:off x="4715640" y="11875680"/>
            <a:ext cx="3581280" cy="58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8594402-ECB7-438E-B8B5-50EAF2CBEFF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0" name="Forma Livre 19"/>
          <p:cNvSpPr/>
          <p:nvPr/>
        </p:nvSpPr>
        <p:spPr>
          <a:xfrm>
            <a:off x="4715640" y="11875320"/>
            <a:ext cx="3593520" cy="60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20C908E2-21B9-4A6B-909B-1ED45F498FE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1" name="Forma Livre 20"/>
          <p:cNvSpPr/>
          <p:nvPr/>
        </p:nvSpPr>
        <p:spPr>
          <a:xfrm>
            <a:off x="4715640" y="11875680"/>
            <a:ext cx="3597120" cy="60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0914744-D176-42FF-BA85-729BFBEC3BF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2" name="Forma Livre 21"/>
          <p:cNvSpPr/>
          <p:nvPr/>
        </p:nvSpPr>
        <p:spPr>
          <a:xfrm>
            <a:off x="4715640" y="11875680"/>
            <a:ext cx="359856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719AB3F-DF3E-4725-872B-E151B8945DC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3" name="Forma Livre 22"/>
          <p:cNvSpPr/>
          <p:nvPr/>
        </p:nvSpPr>
        <p:spPr>
          <a:xfrm>
            <a:off x="4715640" y="11875320"/>
            <a:ext cx="3602160" cy="60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7444A1B-E8C2-4FD1-A0CA-0A2808301E6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4" name="Forma Livre 23"/>
          <p:cNvSpPr/>
          <p:nvPr/>
        </p:nvSpPr>
        <p:spPr>
          <a:xfrm>
            <a:off x="4715640" y="11875680"/>
            <a:ext cx="3603600" cy="61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051E78B-3823-43CE-8499-E98BAD4D898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5" name="Forma Livre 24"/>
          <p:cNvSpPr/>
          <p:nvPr/>
        </p:nvSpPr>
        <p:spPr>
          <a:xfrm>
            <a:off x="4715640" y="11875680"/>
            <a:ext cx="3605760" cy="61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34360DE6-C241-4672-A38A-D891862B4D7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6" name="Forma Livre 25"/>
          <p:cNvSpPr/>
          <p:nvPr/>
        </p:nvSpPr>
        <p:spPr>
          <a:xfrm>
            <a:off x="4715640" y="11875680"/>
            <a:ext cx="3607200" cy="61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3332C6AE-F86F-4AC6-B320-A1D8ABCFB48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7" name="Forma Livre 26"/>
          <p:cNvSpPr/>
          <p:nvPr/>
        </p:nvSpPr>
        <p:spPr>
          <a:xfrm>
            <a:off x="4715640" y="11875320"/>
            <a:ext cx="3609000" cy="61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DCE6E93-CFAD-4142-8DA5-1FBED3F6968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78" name="Forma Livre 27"/>
          <p:cNvSpPr/>
          <p:nvPr/>
        </p:nvSpPr>
        <p:spPr>
          <a:xfrm>
            <a:off x="4715640" y="11875680"/>
            <a:ext cx="3614400" cy="62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E40A65CF-7376-4EFA-A7C1-D9CB0C8ECE7B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479" name="Forma Livre 28"/>
          <p:cNvSpPr/>
          <p:nvPr/>
        </p:nvSpPr>
        <p:spPr>
          <a:xfrm>
            <a:off x="4278600" y="10155240"/>
            <a:ext cx="3260520" cy="51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D46B41F-F204-4FDB-8B38-17FD779A415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80" name="Forma Livre 29"/>
          <p:cNvSpPr/>
          <p:nvPr/>
        </p:nvSpPr>
        <p:spPr>
          <a:xfrm>
            <a:off x="4278600" y="10155240"/>
            <a:ext cx="3272760" cy="52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688BD08-3131-4424-9655-FD6090106CF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28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81" name="Forma Livre 30"/>
          <p:cNvSpPr/>
          <p:nvPr/>
        </p:nvSpPr>
        <p:spPr>
          <a:xfrm>
            <a:off x="4281840" y="10153080"/>
            <a:ext cx="3241440" cy="50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B1009DE-DF59-4A83-9CF1-CC9DE4189D5A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482" name="Forma Livre 31"/>
          <p:cNvSpPr/>
          <p:nvPr/>
        </p:nvSpPr>
        <p:spPr>
          <a:xfrm>
            <a:off x="4281840" y="10153080"/>
            <a:ext cx="3245040" cy="50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86AEEB1-4EDB-4C6A-914B-B9A219D7E522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483" name="Forma Livre 32"/>
          <p:cNvSpPr/>
          <p:nvPr/>
        </p:nvSpPr>
        <p:spPr>
          <a:xfrm>
            <a:off x="4282200" y="10153080"/>
            <a:ext cx="325692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B5942EA-C06B-4DB7-B4BB-7B2319687678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484" name="Forma Livre 33"/>
          <p:cNvSpPr/>
          <p:nvPr/>
        </p:nvSpPr>
        <p:spPr>
          <a:xfrm>
            <a:off x="1299600" y="799920"/>
            <a:ext cx="4961880" cy="401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Forma Livre 34"/>
          <p:cNvSpPr/>
          <p:nvPr/>
        </p:nvSpPr>
        <p:spPr>
          <a:xfrm>
            <a:off x="755640" y="5078520"/>
            <a:ext cx="6042960" cy="481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Forma Livre 536"/>
          <p:cNvSpPr/>
          <p:nvPr/>
        </p:nvSpPr>
        <p:spPr>
          <a:xfrm>
            <a:off x="4715640" y="11875320"/>
            <a:ext cx="3574080" cy="58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F0A9949-7826-4E1F-AC95-1CE2095745A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87" name="Forma Livre 537"/>
          <p:cNvSpPr/>
          <p:nvPr/>
        </p:nvSpPr>
        <p:spPr>
          <a:xfrm>
            <a:off x="4715640" y="11875680"/>
            <a:ext cx="3581280" cy="58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2E2CCC62-D184-4CBA-8527-8CE05EC6028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88" name="Forma Livre 538"/>
          <p:cNvSpPr/>
          <p:nvPr/>
        </p:nvSpPr>
        <p:spPr>
          <a:xfrm>
            <a:off x="4715640" y="11875320"/>
            <a:ext cx="3593520" cy="60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8C65947-4DFD-41D0-AC4C-9BEAD780B0A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89" name="Forma Livre 539"/>
          <p:cNvSpPr/>
          <p:nvPr/>
        </p:nvSpPr>
        <p:spPr>
          <a:xfrm>
            <a:off x="4715640" y="11875680"/>
            <a:ext cx="3597120" cy="60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2ED54839-00CA-4190-81D2-5CABA79A0EB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0" name="Forma Livre 540"/>
          <p:cNvSpPr/>
          <p:nvPr/>
        </p:nvSpPr>
        <p:spPr>
          <a:xfrm>
            <a:off x="4715640" y="11875680"/>
            <a:ext cx="359856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3006FE10-33F8-44A2-8647-6B81B4D5365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1" name="Forma Livre 541"/>
          <p:cNvSpPr/>
          <p:nvPr/>
        </p:nvSpPr>
        <p:spPr>
          <a:xfrm>
            <a:off x="4715640" y="11875320"/>
            <a:ext cx="3602160" cy="60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5706329-18CA-41F0-8560-A24FE4BEC29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2" name="Forma Livre 542"/>
          <p:cNvSpPr/>
          <p:nvPr/>
        </p:nvSpPr>
        <p:spPr>
          <a:xfrm>
            <a:off x="4715640" y="11875680"/>
            <a:ext cx="3603600" cy="61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9BA79FA-8C5A-4C81-8BA1-FD673C78DB0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3" name="Forma Livre 543"/>
          <p:cNvSpPr/>
          <p:nvPr/>
        </p:nvSpPr>
        <p:spPr>
          <a:xfrm>
            <a:off x="4715640" y="11875680"/>
            <a:ext cx="3605760" cy="61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9489282-8222-4F03-88BD-7BD2AEAA5FB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4" name="Forma Livre 544"/>
          <p:cNvSpPr/>
          <p:nvPr/>
        </p:nvSpPr>
        <p:spPr>
          <a:xfrm>
            <a:off x="4715640" y="11875680"/>
            <a:ext cx="3607200" cy="61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7C67B1D-A3A5-4370-B07E-2277DA33134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5" name="Forma Livre 545"/>
          <p:cNvSpPr/>
          <p:nvPr/>
        </p:nvSpPr>
        <p:spPr>
          <a:xfrm>
            <a:off x="4715640" y="11875320"/>
            <a:ext cx="3609000" cy="61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BEEC6FC-1427-40F2-950B-A21DA574708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6" name="Forma Livre 546"/>
          <p:cNvSpPr/>
          <p:nvPr/>
        </p:nvSpPr>
        <p:spPr>
          <a:xfrm>
            <a:off x="4715640" y="11875680"/>
            <a:ext cx="3614400" cy="62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B851713-BB52-416C-AAF6-3E11177DE541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497" name="Forma Livre 547"/>
          <p:cNvSpPr/>
          <p:nvPr/>
        </p:nvSpPr>
        <p:spPr>
          <a:xfrm>
            <a:off x="4278600" y="10155240"/>
            <a:ext cx="3260520" cy="51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7DCE0D5-380E-4FC0-BFBD-094E002EDC2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8" name="Forma Livre 548"/>
          <p:cNvSpPr/>
          <p:nvPr/>
        </p:nvSpPr>
        <p:spPr>
          <a:xfrm>
            <a:off x="4278600" y="10155240"/>
            <a:ext cx="3272760" cy="52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5A650E0-29FC-4661-B7A0-37D703E533C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29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499" name="Forma Livre 549"/>
          <p:cNvSpPr/>
          <p:nvPr/>
        </p:nvSpPr>
        <p:spPr>
          <a:xfrm>
            <a:off x="4281840" y="10153080"/>
            <a:ext cx="3241440" cy="50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10E84DF-C358-4374-9D2F-EAD3BCCB1870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500" name="Forma Livre 550"/>
          <p:cNvSpPr/>
          <p:nvPr/>
        </p:nvSpPr>
        <p:spPr>
          <a:xfrm>
            <a:off x="4281840" y="10153080"/>
            <a:ext cx="3245040" cy="50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2C6D2FA2-95BC-440A-B3F8-493156FB02E0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501" name="Forma Livre 551"/>
          <p:cNvSpPr/>
          <p:nvPr/>
        </p:nvSpPr>
        <p:spPr>
          <a:xfrm>
            <a:off x="4282200" y="10153080"/>
            <a:ext cx="325692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DC36F68-6EE6-46FC-92C8-11C21A9240EC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502" name="Forma Livre 552"/>
          <p:cNvSpPr/>
          <p:nvPr/>
        </p:nvSpPr>
        <p:spPr>
          <a:xfrm>
            <a:off x="1299600" y="799920"/>
            <a:ext cx="4961880" cy="401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Forma Livre 553"/>
          <p:cNvSpPr/>
          <p:nvPr/>
        </p:nvSpPr>
        <p:spPr>
          <a:xfrm>
            <a:off x="755640" y="5078520"/>
            <a:ext cx="6042960" cy="481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Forma Livre 554"/>
          <p:cNvSpPr/>
          <p:nvPr/>
        </p:nvSpPr>
        <p:spPr>
          <a:xfrm>
            <a:off x="4715640" y="11875320"/>
            <a:ext cx="3574080" cy="58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C9319AB-F6B4-4D24-87BA-59BC1A48A2D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05" name="Forma Livre 555"/>
          <p:cNvSpPr/>
          <p:nvPr/>
        </p:nvSpPr>
        <p:spPr>
          <a:xfrm>
            <a:off x="4715640" y="11875680"/>
            <a:ext cx="3588120" cy="59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2E9470A-22D0-45C6-8E42-F2A3F6E19DE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06" name="Forma Livre 556"/>
          <p:cNvSpPr/>
          <p:nvPr/>
        </p:nvSpPr>
        <p:spPr>
          <a:xfrm>
            <a:off x="4715640" y="11875320"/>
            <a:ext cx="3591360" cy="59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DE296D6-3105-49BE-9A76-0D6EF5BC0FC4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07" name="Forma Livre 557"/>
          <p:cNvSpPr/>
          <p:nvPr/>
        </p:nvSpPr>
        <p:spPr>
          <a:xfrm>
            <a:off x="4715640" y="11875320"/>
            <a:ext cx="3593520" cy="60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63E95901-B5ED-4B22-B709-2781130CC3F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08" name="Forma Livre 558"/>
          <p:cNvSpPr/>
          <p:nvPr/>
        </p:nvSpPr>
        <p:spPr>
          <a:xfrm>
            <a:off x="4715640" y="11875320"/>
            <a:ext cx="360036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CE34174-3DE3-401E-953B-636B88DAE5E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09" name="Forma Livre 559"/>
          <p:cNvSpPr/>
          <p:nvPr/>
        </p:nvSpPr>
        <p:spPr>
          <a:xfrm>
            <a:off x="4715640" y="11875680"/>
            <a:ext cx="3603600" cy="61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ACD0476-386D-40DA-8B33-71E94CF598C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10" name="Forma Livre 560"/>
          <p:cNvSpPr/>
          <p:nvPr/>
        </p:nvSpPr>
        <p:spPr>
          <a:xfrm>
            <a:off x="4715640" y="11875680"/>
            <a:ext cx="3607200" cy="61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8765307-793F-4542-AF4E-2DA1C3F9F378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11" name="Forma Livre 561"/>
          <p:cNvSpPr/>
          <p:nvPr/>
        </p:nvSpPr>
        <p:spPr>
          <a:xfrm>
            <a:off x="4715640" y="11875320"/>
            <a:ext cx="3609000" cy="61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B51DC1E-948B-4309-B002-E841CCB19E6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560" y="950400"/>
            <a:ext cx="7843320" cy="4682160"/>
          </a:xfrm>
          <a:prstGeom prst="rect">
            <a:avLst/>
          </a:prstGeom>
          <a:ln w="0">
            <a:noFill/>
          </a:ln>
        </p:spPr>
      </p:sp>
      <p:sp>
        <p:nvSpPr>
          <p:cNvPr id="513" name="Forma Livre 563"/>
          <p:cNvSpPr/>
          <p:nvPr/>
        </p:nvSpPr>
        <p:spPr>
          <a:xfrm>
            <a:off x="832680" y="5937840"/>
            <a:ext cx="6662520" cy="562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Forma Livre: Forma 513"/>
          <p:cNvSpPr/>
          <p:nvPr/>
        </p:nvSpPr>
        <p:spPr>
          <a:xfrm>
            <a:off x="4715640" y="11875320"/>
            <a:ext cx="3574800" cy="58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3B2A6CB-D8E5-4E1C-ABC4-638551698F1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40" y="950400"/>
            <a:ext cx="7797240" cy="4654800"/>
          </a:xfrm>
          <a:prstGeom prst="rect">
            <a:avLst/>
          </a:prstGeom>
          <a:ln w="0">
            <a:noFill/>
          </a:ln>
        </p:spPr>
      </p:sp>
      <p:sp>
        <p:nvSpPr>
          <p:cNvPr id="516" name="Forma Livre: Forma 515"/>
          <p:cNvSpPr/>
          <p:nvPr/>
        </p:nvSpPr>
        <p:spPr>
          <a:xfrm>
            <a:off x="832680" y="5937840"/>
            <a:ext cx="6636960" cy="559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67"/>
          <p:cNvSpPr/>
          <p:nvPr/>
        </p:nvSpPr>
        <p:spPr>
          <a:xfrm>
            <a:off x="4278240" y="10156680"/>
            <a:ext cx="3264480" cy="51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7200" cy="480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42"/>
          <p:cNvSpPr/>
          <p:nvPr/>
        </p:nvSpPr>
        <p:spPr>
          <a:xfrm>
            <a:off x="4278960" y="10157400"/>
            <a:ext cx="3272400" cy="52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0440" cy="480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950913"/>
            <a:ext cx="8220075" cy="4625975"/>
          </a:xfrm>
          <a:prstGeom prst="rect">
            <a:avLst/>
          </a:prstGeom>
          <a:ln w="0">
            <a:noFill/>
          </a:ln>
        </p:spPr>
      </p:sp>
      <p:sp>
        <p:nvSpPr>
          <p:cNvPr id="342" name="Forma Livre 232"/>
          <p:cNvSpPr/>
          <p:nvPr/>
        </p:nvSpPr>
        <p:spPr>
          <a:xfrm>
            <a:off x="832680" y="5937840"/>
            <a:ext cx="6609960" cy="556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87"/>
          <p:cNvSpPr/>
          <p:nvPr/>
        </p:nvSpPr>
        <p:spPr>
          <a:xfrm>
            <a:off x="4278240" y="10156680"/>
            <a:ext cx="3265200" cy="51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88"/>
          <p:cNvSpPr/>
          <p:nvPr/>
        </p:nvSpPr>
        <p:spPr>
          <a:xfrm>
            <a:off x="4278240" y="10156680"/>
            <a:ext cx="326844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89"/>
          <p:cNvSpPr/>
          <p:nvPr/>
        </p:nvSpPr>
        <p:spPr>
          <a:xfrm>
            <a:off x="4278240" y="10156680"/>
            <a:ext cx="3231720" cy="48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90"/>
          <p:cNvSpPr/>
          <p:nvPr/>
        </p:nvSpPr>
        <p:spPr>
          <a:xfrm>
            <a:off x="755640" y="5078520"/>
            <a:ext cx="6011640" cy="477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orma Livre 445"/>
          <p:cNvSpPr/>
          <p:nvPr/>
        </p:nvSpPr>
        <p:spPr>
          <a:xfrm>
            <a:off x="4715640" y="11875680"/>
            <a:ext cx="3593160" cy="60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737D10D7-2CCA-43D9-B1BC-51E536AF178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56" name="Forma Livre 446"/>
          <p:cNvSpPr/>
          <p:nvPr/>
        </p:nvSpPr>
        <p:spPr>
          <a:xfrm>
            <a:off x="4715640" y="11875680"/>
            <a:ext cx="3594600" cy="60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FB373FD-F5B0-47A3-9198-0A9FF8F57742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57" name="Forma Livre 447"/>
          <p:cNvSpPr/>
          <p:nvPr/>
        </p:nvSpPr>
        <p:spPr>
          <a:xfrm>
            <a:off x="4715640" y="11875320"/>
            <a:ext cx="359820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673591B-F34F-47E6-81CC-A49415E11D0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58" name="Forma Livre 448"/>
          <p:cNvSpPr/>
          <p:nvPr/>
        </p:nvSpPr>
        <p:spPr>
          <a:xfrm>
            <a:off x="4715640" y="11875680"/>
            <a:ext cx="3599640" cy="60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02230A4-8812-43C5-BC29-D774B0B4C9D5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59" name="Forma Livre 449"/>
          <p:cNvSpPr/>
          <p:nvPr/>
        </p:nvSpPr>
        <p:spPr>
          <a:xfrm>
            <a:off x="4715640" y="11875680"/>
            <a:ext cx="3601800" cy="60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AD81449E-D2D3-4F59-A811-CBA70B19644F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60" name="Forma Livre 450"/>
          <p:cNvSpPr/>
          <p:nvPr/>
        </p:nvSpPr>
        <p:spPr>
          <a:xfrm>
            <a:off x="4715640" y="11875680"/>
            <a:ext cx="3603240" cy="61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49F7CAD-58BD-4310-BA2F-2133F9601FF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61" name="Forma Livre 451"/>
          <p:cNvSpPr/>
          <p:nvPr/>
        </p:nvSpPr>
        <p:spPr>
          <a:xfrm>
            <a:off x="4715640" y="11875320"/>
            <a:ext cx="3605040" cy="61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27F7901B-37B5-463B-926F-DF88D98C239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62" name="Forma Livre 452"/>
          <p:cNvSpPr/>
          <p:nvPr/>
        </p:nvSpPr>
        <p:spPr>
          <a:xfrm>
            <a:off x="4715640" y="11875680"/>
            <a:ext cx="3608640" cy="61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E7BAE1A-CD96-424C-914E-63F20A5C4C66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363" name="Forma Livre 453"/>
          <p:cNvSpPr/>
          <p:nvPr/>
        </p:nvSpPr>
        <p:spPr>
          <a:xfrm>
            <a:off x="4278600" y="10155240"/>
            <a:ext cx="3256560" cy="507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5A7CB6F7-6D1A-4143-A773-D684090B12B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64" name="Forma Livre 454"/>
          <p:cNvSpPr/>
          <p:nvPr/>
        </p:nvSpPr>
        <p:spPr>
          <a:xfrm>
            <a:off x="4278600" y="10155240"/>
            <a:ext cx="326880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E18DF1D4-8049-4B7A-9C03-63F16A25A82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65" name="Forma Livre 455"/>
          <p:cNvSpPr/>
          <p:nvPr/>
        </p:nvSpPr>
        <p:spPr>
          <a:xfrm>
            <a:off x="4281840" y="10153080"/>
            <a:ext cx="32374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E7AD638E-F7FE-49AD-A6BA-E4F99AF6190A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366" name="Forma Livre 456"/>
          <p:cNvSpPr/>
          <p:nvPr/>
        </p:nvSpPr>
        <p:spPr>
          <a:xfrm>
            <a:off x="4281840" y="10153080"/>
            <a:ext cx="324108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A0A77C0-B626-4E41-B759-E1A1CE3F261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367" name="Forma Livre 457"/>
          <p:cNvSpPr/>
          <p:nvPr/>
        </p:nvSpPr>
        <p:spPr>
          <a:xfrm>
            <a:off x="4282200" y="10153080"/>
            <a:ext cx="3252960" cy="51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19F44B9-6D1F-410F-9F0E-1AFC58B3B7D4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368" name="Forma Livre 458"/>
          <p:cNvSpPr/>
          <p:nvPr/>
        </p:nvSpPr>
        <p:spPr>
          <a:xfrm>
            <a:off x="1299600" y="799920"/>
            <a:ext cx="4957920" cy="4006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Forma Livre 459"/>
          <p:cNvSpPr/>
          <p:nvPr/>
        </p:nvSpPr>
        <p:spPr>
          <a:xfrm>
            <a:off x="755640" y="5078520"/>
            <a:ext cx="6039000" cy="480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Forma Livre 40"/>
          <p:cNvSpPr/>
          <p:nvPr/>
        </p:nvSpPr>
        <p:spPr>
          <a:xfrm>
            <a:off x="4715640" y="11875680"/>
            <a:ext cx="3593160" cy="60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AB747FF-8230-41E5-AFB8-C8A200E0E79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1" name="Forma Livre 41"/>
          <p:cNvSpPr/>
          <p:nvPr/>
        </p:nvSpPr>
        <p:spPr>
          <a:xfrm>
            <a:off x="4715640" y="11875680"/>
            <a:ext cx="3594600" cy="60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105A1FD-D4C3-4E58-85FA-F8207EA8E05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2" name="Forma Livre 42"/>
          <p:cNvSpPr/>
          <p:nvPr/>
        </p:nvSpPr>
        <p:spPr>
          <a:xfrm>
            <a:off x="4715640" y="11875320"/>
            <a:ext cx="359820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8FE81B85-D410-4F08-9C0D-D3C854F7327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3" name="Forma Livre 43"/>
          <p:cNvSpPr/>
          <p:nvPr/>
        </p:nvSpPr>
        <p:spPr>
          <a:xfrm>
            <a:off x="4715640" y="11875680"/>
            <a:ext cx="3599640" cy="60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710FADE-A464-443C-B823-40E023121D8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4" name="Forma Livre 44"/>
          <p:cNvSpPr/>
          <p:nvPr/>
        </p:nvSpPr>
        <p:spPr>
          <a:xfrm>
            <a:off x="4715640" y="11875680"/>
            <a:ext cx="3601800" cy="60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E525555F-A541-4AF3-85EC-5D07E6929D9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5" name="Forma Livre 45"/>
          <p:cNvSpPr/>
          <p:nvPr/>
        </p:nvSpPr>
        <p:spPr>
          <a:xfrm>
            <a:off x="4715640" y="11875680"/>
            <a:ext cx="3603240" cy="61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3F2F7882-8D5D-4CC6-B454-5B8B9A35666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6" name="Forma Livre 46"/>
          <p:cNvSpPr/>
          <p:nvPr/>
        </p:nvSpPr>
        <p:spPr>
          <a:xfrm>
            <a:off x="4715640" y="11875320"/>
            <a:ext cx="3605040" cy="61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BF3E458-DBC2-42E2-9E51-4A62E02D5FF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7" name="Forma Livre 47"/>
          <p:cNvSpPr/>
          <p:nvPr/>
        </p:nvSpPr>
        <p:spPr>
          <a:xfrm>
            <a:off x="4715640" y="11875680"/>
            <a:ext cx="3608640" cy="61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EB135EC9-6F59-46C7-BBA9-405FE2C1128D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378" name="Forma Livre 48"/>
          <p:cNvSpPr/>
          <p:nvPr/>
        </p:nvSpPr>
        <p:spPr>
          <a:xfrm>
            <a:off x="4278600" y="10155240"/>
            <a:ext cx="3256560" cy="507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5ADA867-C23E-4BE7-B236-67DFAD35E44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79" name="Forma Livre 49"/>
          <p:cNvSpPr/>
          <p:nvPr/>
        </p:nvSpPr>
        <p:spPr>
          <a:xfrm>
            <a:off x="4278600" y="10155240"/>
            <a:ext cx="326880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9B3E205D-27B6-43C7-8631-9607B00D8A9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80" name="Forma Livre 50"/>
          <p:cNvSpPr/>
          <p:nvPr/>
        </p:nvSpPr>
        <p:spPr>
          <a:xfrm>
            <a:off x="4281840" y="10153080"/>
            <a:ext cx="32374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46E52195-3757-4B17-9CAC-10ED16B7D93C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381" name="Forma Livre 51"/>
          <p:cNvSpPr/>
          <p:nvPr/>
        </p:nvSpPr>
        <p:spPr>
          <a:xfrm>
            <a:off x="4281840" y="10153080"/>
            <a:ext cx="324108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52A98B4-5E07-4678-9981-953D4F888DBF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382" name="Forma Livre 52"/>
          <p:cNvSpPr/>
          <p:nvPr/>
        </p:nvSpPr>
        <p:spPr>
          <a:xfrm>
            <a:off x="4282200" y="10153080"/>
            <a:ext cx="3252960" cy="51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2ED2EC99-5F1C-4A5A-9027-5C482A52E333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383" name="Forma Livre 53"/>
          <p:cNvSpPr/>
          <p:nvPr/>
        </p:nvSpPr>
        <p:spPr>
          <a:xfrm>
            <a:off x="1299600" y="799920"/>
            <a:ext cx="4957920" cy="4006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Forma Livre 54"/>
          <p:cNvSpPr/>
          <p:nvPr/>
        </p:nvSpPr>
        <p:spPr>
          <a:xfrm>
            <a:off x="755640" y="5078520"/>
            <a:ext cx="6039000" cy="480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7"/>
          <p:cNvSpPr/>
          <p:nvPr/>
        </p:nvSpPr>
        <p:spPr>
          <a:xfrm>
            <a:off x="4278960" y="10157400"/>
            <a:ext cx="3272400" cy="52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8"/>
          <p:cNvSpPr/>
          <p:nvPr/>
        </p:nvSpPr>
        <p:spPr>
          <a:xfrm>
            <a:off x="4278240" y="10156680"/>
            <a:ext cx="326844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19"/>
          <p:cNvSpPr/>
          <p:nvPr/>
        </p:nvSpPr>
        <p:spPr>
          <a:xfrm>
            <a:off x="4278240" y="10156680"/>
            <a:ext cx="3271320" cy="52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0"/>
          <p:cNvSpPr/>
          <p:nvPr/>
        </p:nvSpPr>
        <p:spPr>
          <a:xfrm>
            <a:off x="4278240" y="10156680"/>
            <a:ext cx="3246120" cy="49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21"/>
          <p:cNvSpPr/>
          <p:nvPr/>
        </p:nvSpPr>
        <p:spPr>
          <a:xfrm>
            <a:off x="4278240" y="10156680"/>
            <a:ext cx="3247560" cy="50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2"/>
          <p:cNvSpPr/>
          <p:nvPr/>
        </p:nvSpPr>
        <p:spPr>
          <a:xfrm>
            <a:off x="4278240" y="10156680"/>
            <a:ext cx="3250800" cy="5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3"/>
          <p:cNvSpPr/>
          <p:nvPr/>
        </p:nvSpPr>
        <p:spPr>
          <a:xfrm>
            <a:off x="4278240" y="10156680"/>
            <a:ext cx="3254040" cy="5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4"/>
          <p:cNvSpPr/>
          <p:nvPr/>
        </p:nvSpPr>
        <p:spPr>
          <a:xfrm>
            <a:off x="4278240" y="10156680"/>
            <a:ext cx="325548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25"/>
          <p:cNvSpPr/>
          <p:nvPr/>
        </p:nvSpPr>
        <p:spPr>
          <a:xfrm>
            <a:off x="4278240" y="10156680"/>
            <a:ext cx="3257280" cy="51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26"/>
          <p:cNvSpPr/>
          <p:nvPr/>
        </p:nvSpPr>
        <p:spPr>
          <a:xfrm>
            <a:off x="4278240" y="10156680"/>
            <a:ext cx="3260520" cy="51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48"/>
          <p:cNvSpPr/>
          <p:nvPr/>
        </p:nvSpPr>
        <p:spPr>
          <a:xfrm>
            <a:off x="4278240" y="10156680"/>
            <a:ext cx="326196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49"/>
          <p:cNvSpPr/>
          <p:nvPr/>
        </p:nvSpPr>
        <p:spPr>
          <a:xfrm>
            <a:off x="4278240" y="10156680"/>
            <a:ext cx="3265200" cy="51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50"/>
          <p:cNvSpPr/>
          <p:nvPr/>
        </p:nvSpPr>
        <p:spPr>
          <a:xfrm>
            <a:off x="4278240" y="10156680"/>
            <a:ext cx="325548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51"/>
          <p:cNvSpPr/>
          <p:nvPr/>
        </p:nvSpPr>
        <p:spPr>
          <a:xfrm>
            <a:off x="4278240" y="10156680"/>
            <a:ext cx="3265200" cy="51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52"/>
          <p:cNvSpPr/>
          <p:nvPr/>
        </p:nvSpPr>
        <p:spPr>
          <a:xfrm>
            <a:off x="4278240" y="10156680"/>
            <a:ext cx="3269880" cy="52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53"/>
          <p:cNvSpPr/>
          <p:nvPr/>
        </p:nvSpPr>
        <p:spPr>
          <a:xfrm>
            <a:off x="3881520" y="8685360"/>
            <a:ext cx="295092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54"/>
          <p:cNvSpPr/>
          <p:nvPr/>
        </p:nvSpPr>
        <p:spPr>
          <a:xfrm>
            <a:off x="3881520" y="8685360"/>
            <a:ext cx="296208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55"/>
          <p:cNvSpPr/>
          <p:nvPr/>
        </p:nvSpPr>
        <p:spPr>
          <a:xfrm>
            <a:off x="3884760" y="8683560"/>
            <a:ext cx="293328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56"/>
          <p:cNvSpPr/>
          <p:nvPr/>
        </p:nvSpPr>
        <p:spPr>
          <a:xfrm>
            <a:off x="3884760" y="8683560"/>
            <a:ext cx="293652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57"/>
          <p:cNvSpPr/>
          <p:nvPr/>
        </p:nvSpPr>
        <p:spPr>
          <a:xfrm>
            <a:off x="3884760" y="8683560"/>
            <a:ext cx="294768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58"/>
          <p:cNvSpPr/>
          <p:nvPr/>
        </p:nvSpPr>
        <p:spPr>
          <a:xfrm>
            <a:off x="1179360" y="684360"/>
            <a:ext cx="4493880" cy="3422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59"/>
          <p:cNvSpPr/>
          <p:nvPr/>
        </p:nvSpPr>
        <p:spPr>
          <a:xfrm>
            <a:off x="685800" y="4343400"/>
            <a:ext cx="5474880" cy="410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508000" y="4464360"/>
            <a:ext cx="2003760" cy="70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t-BR" sz="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Coordenadoria Regional das Promotorias de Justiça de Defesa da Educação e dos Direitos das Crianças e dos Adolescentes do Norte de Minas - CREDCA-NM</a:t>
            </a:r>
            <a:endParaRPr lang="pt-BR" sz="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800" b="0" strike="noStrike" spc="-1">
              <a:latin typeface="Arial"/>
            </a:endParaRPr>
          </a:p>
        </p:txBody>
      </p:sp>
      <p:pic>
        <p:nvPicPr>
          <p:cNvPr id="39" name="Picture 8"/>
          <p:cNvPicPr/>
          <p:nvPr/>
        </p:nvPicPr>
        <p:blipFill>
          <a:blip r:embed="rId14"/>
          <a:stretch/>
        </p:blipFill>
        <p:spPr>
          <a:xfrm>
            <a:off x="7666200" y="4536360"/>
            <a:ext cx="1266480" cy="43272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6"/>
          <p:cNvPicPr/>
          <p:nvPr/>
        </p:nvPicPr>
        <p:blipFill>
          <a:blip r:embed="rId15"/>
          <a:stretch/>
        </p:blipFill>
        <p:spPr>
          <a:xfrm>
            <a:off x="0" y="21240"/>
            <a:ext cx="1302480" cy="86688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508000" y="4464360"/>
            <a:ext cx="2003760" cy="70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t-BR" sz="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Coordenadoria Regional das Promotorias de Justiça de Defesa da Educação e dos Direitos das Crianças e dos Adolescentes do Norte de Minas - CREDCA-NM</a:t>
            </a:r>
            <a:endParaRPr lang="pt-BR" sz="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800" b="0" strike="noStrike" spc="-1">
              <a:latin typeface="Arial"/>
            </a:endParaRPr>
          </a:p>
        </p:txBody>
      </p:sp>
      <p:pic>
        <p:nvPicPr>
          <p:cNvPr id="80" name="Picture 8"/>
          <p:cNvPicPr/>
          <p:nvPr/>
        </p:nvPicPr>
        <p:blipFill>
          <a:blip r:embed="rId14"/>
          <a:stretch/>
        </p:blipFill>
        <p:spPr>
          <a:xfrm>
            <a:off x="7666200" y="4536360"/>
            <a:ext cx="1266480" cy="43272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6"/>
          <p:cNvPicPr/>
          <p:nvPr/>
        </p:nvPicPr>
        <p:blipFill>
          <a:blip r:embed="rId15"/>
          <a:stretch/>
        </p:blipFill>
        <p:spPr>
          <a:xfrm>
            <a:off x="0" y="21240"/>
            <a:ext cx="1302480" cy="86688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508000" y="4465440"/>
            <a:ext cx="2006280" cy="70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Coordenadoria Regional das Promotorias de Justiça de Defesa da Educação e dos Direitos das Crianças e dos Adolescentes do Norte de Minas - CREDCA-NM</a:t>
            </a:r>
            <a:endParaRPr lang="pt-BR" sz="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endParaRPr lang="pt-BR" sz="800" b="0" strike="noStrike" spc="-1">
              <a:latin typeface="Arial"/>
            </a:endParaRPr>
          </a:p>
        </p:txBody>
      </p:sp>
      <p:pic>
        <p:nvPicPr>
          <p:cNvPr id="121" name="Picture 8"/>
          <p:cNvPicPr/>
          <p:nvPr/>
        </p:nvPicPr>
        <p:blipFill>
          <a:blip r:embed="rId14"/>
          <a:stretch/>
        </p:blipFill>
        <p:spPr>
          <a:xfrm>
            <a:off x="7666200" y="4537440"/>
            <a:ext cx="1269000" cy="4352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6"/>
          <p:cNvPicPr/>
          <p:nvPr/>
        </p:nvPicPr>
        <p:blipFill>
          <a:blip r:embed="rId15"/>
          <a:stretch/>
        </p:blipFill>
        <p:spPr>
          <a:xfrm>
            <a:off x="0" y="21240"/>
            <a:ext cx="1305000" cy="86976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"/>
          <p:cNvPicPr/>
          <p:nvPr/>
        </p:nvPicPr>
        <p:blipFill>
          <a:blip r:embed="rId2"/>
          <a:stretch/>
        </p:blipFill>
        <p:spPr>
          <a:xfrm>
            <a:off x="-35540" y="22485"/>
            <a:ext cx="9208080" cy="510480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5677296" y="292447"/>
            <a:ext cx="3290341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endParaRPr lang="pt-BR" sz="1500" b="1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15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CAODCA</a:t>
            </a:r>
          </a:p>
          <a:p>
            <a:pPr algn="r">
              <a:lnSpc>
                <a:spcPct val="100000"/>
              </a:lnSpc>
              <a:buNone/>
            </a:pPr>
            <a:r>
              <a:rPr lang="pt-BR" sz="15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Centro de Apoio Operacional das Promotorias de Justiça de Defesa dos Direitos das Crianças e dos Adolescentes</a:t>
            </a:r>
            <a:br>
              <a:rPr lang="pt-BR" sz="15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</a:br>
            <a:endParaRPr lang="pt-BR" sz="1500" b="1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pt-BR" sz="1500" b="1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r">
              <a:lnSpc>
                <a:spcPct val="100000"/>
              </a:lnSpc>
              <a:buNone/>
            </a:pPr>
            <a:br>
              <a:rPr lang="pt-BR" sz="15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t-BR" sz="15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CREDCA/NM</a:t>
            </a:r>
          </a:p>
          <a:p>
            <a:pPr algn="r">
              <a:lnSpc>
                <a:spcPct val="100000"/>
              </a:lnSpc>
              <a:buNone/>
            </a:pPr>
            <a:r>
              <a:rPr lang="pt-BR" sz="1500" b="1" spc="-1" dirty="0">
                <a:solidFill>
                  <a:srgbClr val="000000"/>
                </a:solidFill>
                <a:latin typeface="Times New Roman"/>
                <a:ea typeface="DejaVu Sans"/>
              </a:rPr>
              <a:t>C</a:t>
            </a:r>
            <a:r>
              <a:rPr lang="pt-BR" sz="15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oordenadoria Regional das Promotorias de Justiça de Defesa da Educação e dos Direitos das Crianças e dos Adolescentes do Norte de Minas</a:t>
            </a:r>
            <a:endParaRPr lang="pt-BR" sz="15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900" b="0" strike="noStrike" spc="-1" dirty="0">
              <a:latin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6AE4D3D-498E-A05B-E709-67B33548C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076B4C0F-6856-8704-9903-3ED35D27F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8"/>
          <a:stretch/>
        </p:blipFill>
        <p:spPr>
          <a:xfrm>
            <a:off x="0" y="292447"/>
            <a:ext cx="5472394" cy="45586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orma Livre 242"/>
          <p:cNvSpPr/>
          <p:nvPr/>
        </p:nvSpPr>
        <p:spPr>
          <a:xfrm>
            <a:off x="266760" y="193320"/>
            <a:ext cx="8775360" cy="75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Conselho Tutelar: conceito e finalidade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24" name="Forma Livre 243"/>
          <p:cNvSpPr/>
          <p:nvPr/>
        </p:nvSpPr>
        <p:spPr>
          <a:xfrm>
            <a:off x="9051840" y="4728960"/>
            <a:ext cx="179280" cy="29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25" name="Forma Livre 244"/>
          <p:cNvSpPr/>
          <p:nvPr/>
        </p:nvSpPr>
        <p:spPr>
          <a:xfrm>
            <a:off x="7596360" y="105840"/>
            <a:ext cx="1333080" cy="26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ECA, art. 131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226" name="Forma Livre 245"/>
          <p:cNvSpPr/>
          <p:nvPr/>
        </p:nvSpPr>
        <p:spPr>
          <a:xfrm>
            <a:off x="439560" y="1196640"/>
            <a:ext cx="8204040" cy="5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176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É órgão </a:t>
            </a:r>
            <a:r>
              <a:rPr lang="pt-BR" sz="4000" b="0" strike="noStrike" spc="-1">
                <a:solidFill>
                  <a:srgbClr val="C9211E"/>
                </a:solidFill>
                <a:latin typeface="Times New Roman"/>
                <a:ea typeface="DejaVu Sans"/>
              </a:rPr>
              <a:t>encarregado</a:t>
            </a:r>
            <a:r>
              <a:rPr lang="pt-BR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pela </a:t>
            </a:r>
            <a:r>
              <a:rPr lang="pt-BR" sz="4000" b="0" strike="noStrike" spc="-1">
                <a:solidFill>
                  <a:srgbClr val="C9211E"/>
                </a:solidFill>
                <a:latin typeface="Times New Roman"/>
                <a:ea typeface="DejaVu Sans"/>
              </a:rPr>
              <a:t>sociedade</a:t>
            </a:r>
            <a:r>
              <a:rPr lang="pt-BR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27" name="Forma Livre 246"/>
          <p:cNvSpPr/>
          <p:nvPr/>
        </p:nvSpPr>
        <p:spPr>
          <a:xfrm>
            <a:off x="466560" y="2788920"/>
            <a:ext cx="8204040" cy="1697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176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Para </a:t>
            </a:r>
            <a:r>
              <a:rPr lang="pt-BR" sz="4400" b="0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zelar</a:t>
            </a: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pelo </a:t>
            </a:r>
            <a:r>
              <a:rPr lang="pt-BR" sz="4400" b="0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cumprimento</a:t>
            </a: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dos </a:t>
            </a:r>
            <a:r>
              <a:rPr lang="pt-BR" sz="4400" b="0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direitos</a:t>
            </a: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da criança e do adolescente.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228" name="Forma Livre 247"/>
          <p:cNvSpPr/>
          <p:nvPr/>
        </p:nvSpPr>
        <p:spPr>
          <a:xfrm>
            <a:off x="4184640" y="1915920"/>
            <a:ext cx="714240" cy="713880"/>
          </a:xfrm>
          <a:custGeom>
            <a:avLst/>
            <a:gdLst/>
            <a:ahLst/>
            <a:cxnLst/>
            <a:rect l="l" t="t" r="r" b="b"/>
            <a:pathLst>
              <a:path w="2000" h="1999">
                <a:moveTo>
                  <a:pt x="499" y="0"/>
                </a:moveTo>
                <a:lnTo>
                  <a:pt x="499" y="999"/>
                </a:lnTo>
                <a:lnTo>
                  <a:pt x="0" y="999"/>
                </a:lnTo>
                <a:lnTo>
                  <a:pt x="999" y="1998"/>
                </a:lnTo>
                <a:lnTo>
                  <a:pt x="1999" y="999"/>
                </a:lnTo>
                <a:lnTo>
                  <a:pt x="1499" y="999"/>
                </a:lnTo>
                <a:lnTo>
                  <a:pt x="1499" y="0"/>
                </a:lnTo>
                <a:lnTo>
                  <a:pt x="499" y="0"/>
                </a:lnTo>
              </a:path>
            </a:pathLst>
          </a:custGeom>
          <a:solidFill>
            <a:srgbClr val="000000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rma Livre 35"/>
          <p:cNvSpPr/>
          <p:nvPr/>
        </p:nvSpPr>
        <p:spPr>
          <a:xfrm>
            <a:off x="9051840" y="4728960"/>
            <a:ext cx="179280" cy="29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30" name="Forma Livre 36"/>
          <p:cNvSpPr/>
          <p:nvPr/>
        </p:nvSpPr>
        <p:spPr>
          <a:xfrm>
            <a:off x="5940000" y="105840"/>
            <a:ext cx="2989440" cy="26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Resolução CONANDA nº 113/2006, art. 10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231" name="Forma Livre 37"/>
          <p:cNvSpPr/>
          <p:nvPr/>
        </p:nvSpPr>
        <p:spPr>
          <a:xfrm>
            <a:off x="615240" y="1690920"/>
            <a:ext cx="8204040" cy="136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7E5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Aplicando medidas especiais de proteção a crianças e adolescentes com direitos ameaçados ou violados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32" name="Forma Livre 38"/>
          <p:cNvSpPr/>
          <p:nvPr/>
        </p:nvSpPr>
        <p:spPr>
          <a:xfrm>
            <a:off x="435240" y="540000"/>
            <a:ext cx="8204040" cy="96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176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600" b="1" strike="noStrike" spc="-1">
                <a:solidFill>
                  <a:srgbClr val="2D2DB9"/>
                </a:solidFill>
                <a:latin typeface="Times New Roman"/>
                <a:ea typeface="DejaVu Sans"/>
              </a:rPr>
              <a:t>Como o CT </a:t>
            </a:r>
            <a:r>
              <a:rPr lang="pt-BR" sz="3600" b="1" strike="noStrike" spc="-1">
                <a:solidFill>
                  <a:srgbClr val="C9211E"/>
                </a:solidFill>
                <a:latin typeface="Times New Roman"/>
                <a:ea typeface="DejaVu Sans"/>
              </a:rPr>
              <a:t>zela</a:t>
            </a:r>
            <a:r>
              <a:rPr lang="pt-BR" sz="3600" b="1" strike="noStrike" spc="-1">
                <a:solidFill>
                  <a:srgbClr val="2D2DB9"/>
                </a:solidFill>
                <a:latin typeface="Times New Roman"/>
                <a:ea typeface="DejaVu Sans"/>
              </a:rPr>
              <a:t> pelo cumprimento dos direitos da criança e do adolescente?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33" name="Forma Livre 11"/>
          <p:cNvSpPr/>
          <p:nvPr/>
        </p:nvSpPr>
        <p:spPr>
          <a:xfrm>
            <a:off x="540000" y="3600000"/>
            <a:ext cx="8204040" cy="4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80000"/>
              </a:lnSpc>
              <a:spcBef>
                <a:spcPts val="176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Aplicando medidas especiais a pais ou responsáveis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34" name="Retângulo 233"/>
          <p:cNvSpPr/>
          <p:nvPr/>
        </p:nvSpPr>
        <p:spPr>
          <a:xfrm>
            <a:off x="2967840" y="4153320"/>
            <a:ext cx="36914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Art. 136, I e II da Lei nº 8.069/1990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1"/>
          <p:cNvSpPr/>
          <p:nvPr/>
        </p:nvSpPr>
        <p:spPr>
          <a:xfrm>
            <a:off x="407520" y="129960"/>
            <a:ext cx="8193240" cy="74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600" b="1" strike="noStrike" spc="-1">
                <a:solidFill>
                  <a:srgbClr val="3333CC"/>
                </a:solidFill>
                <a:latin typeface="Times New Roman"/>
                <a:ea typeface="ＭＳ Ｐゴシック"/>
              </a:rPr>
              <a:t>Atenção!!!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36" name="CustomShape 12"/>
          <p:cNvSpPr/>
          <p:nvPr/>
        </p:nvSpPr>
        <p:spPr>
          <a:xfrm>
            <a:off x="9050400" y="4728240"/>
            <a:ext cx="175680" cy="29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37" name="CustomShape 13"/>
          <p:cNvSpPr/>
          <p:nvPr/>
        </p:nvSpPr>
        <p:spPr>
          <a:xfrm>
            <a:off x="239040" y="864000"/>
            <a:ext cx="8685720" cy="163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4200" algn="just">
              <a:lnSpc>
                <a:spcPct val="80000"/>
              </a:lnSpc>
              <a:spcBef>
                <a:spcPts val="176"/>
              </a:spcBef>
              <a:buClr>
                <a:srgbClr val="000000"/>
              </a:buClr>
              <a:buSzPct val="45000"/>
              <a:buFont typeface="Wingdings" charset="2"/>
              <a:buChar char="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É </a:t>
            </a:r>
            <a:r>
              <a:rPr lang="pt-BR" sz="2800" b="0" strike="noStrike" spc="-1">
                <a:solidFill>
                  <a:srgbClr val="C9211E"/>
                </a:solidFill>
                <a:latin typeface="Times New Roman"/>
                <a:ea typeface="ＭＳ Ｐゴシック"/>
              </a:rPr>
              <a:t>vedado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ao Conselho Tutelar </a:t>
            </a:r>
            <a:r>
              <a:rPr lang="pt-BR" sz="2800" b="0" strike="noStrike" spc="-1">
                <a:solidFill>
                  <a:srgbClr val="C9211E"/>
                </a:solidFill>
                <a:latin typeface="Times New Roman"/>
                <a:ea typeface="ＭＳ Ｐゴシック"/>
              </a:rPr>
              <a:t>executar serviços e programas de atendimento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, os quais devem ser </a:t>
            </a:r>
            <a:r>
              <a:rPr lang="pt-BR" sz="2800" b="0" strike="noStrike" spc="-1">
                <a:solidFill>
                  <a:srgbClr val="C9211E"/>
                </a:solidFill>
                <a:latin typeface="Times New Roman"/>
                <a:ea typeface="ＭＳ Ｐゴシック"/>
              </a:rPr>
              <a:t>requisitados aos órgãos encarregados da execução de políticas públicas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38" name="CustomShape 14"/>
          <p:cNvSpPr/>
          <p:nvPr/>
        </p:nvSpPr>
        <p:spPr>
          <a:xfrm>
            <a:off x="7380000" y="129960"/>
            <a:ext cx="1662480" cy="40932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Resolução CONANDA 231/2022, art. 22</a:t>
            </a:r>
            <a:endParaRPr lang="pt-BR" sz="800" b="0" strike="noStrike" spc="-1">
              <a:latin typeface="Arial"/>
            </a:endParaRPr>
          </a:p>
        </p:txBody>
      </p:sp>
      <p:sp>
        <p:nvSpPr>
          <p:cNvPr id="239" name="CustomShape 15"/>
          <p:cNvSpPr/>
          <p:nvPr/>
        </p:nvSpPr>
        <p:spPr>
          <a:xfrm>
            <a:off x="4178520" y="2556360"/>
            <a:ext cx="346320" cy="321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40" name="CustomShape 16"/>
          <p:cNvSpPr/>
          <p:nvPr/>
        </p:nvSpPr>
        <p:spPr>
          <a:xfrm>
            <a:off x="239040" y="2940840"/>
            <a:ext cx="8803440" cy="207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 anchor="t">
            <a:noAutofit/>
          </a:bodyPr>
          <a:lstStyle/>
          <a:p>
            <a:pPr marL="457200" indent="-45180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Font typeface="Wingdings" charset="2"/>
              <a:buChar char="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29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O CT precisa de políticas públicas fortes e integradas.</a:t>
            </a:r>
            <a:endParaRPr lang="pt-BR" sz="2900" b="0" strike="noStrike" spc="-1">
              <a:latin typeface="Arial"/>
            </a:endParaRPr>
          </a:p>
          <a:p>
            <a:pPr marL="457200" indent="-45180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Font typeface="Wingdings" charset="2"/>
              <a:buChar char="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29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O CT precisa dialogar com </a:t>
            </a:r>
            <a:r>
              <a:rPr lang="pt-BR" sz="2900" b="1" strike="noStrike" spc="-1">
                <a:solidFill>
                  <a:srgbClr val="C9211E"/>
                </a:solidFill>
                <a:latin typeface="Times New Roman"/>
                <a:ea typeface="Microsoft YaHei"/>
              </a:rPr>
              <a:t>a rede de proteção.</a:t>
            </a:r>
            <a:endParaRPr lang="pt-BR" sz="2900" b="0" strike="noStrike" spc="-1">
              <a:latin typeface="Arial"/>
            </a:endParaRPr>
          </a:p>
          <a:p>
            <a:pPr marL="457200" indent="-45180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Font typeface="Wingdings" charset="2"/>
              <a:buChar char="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2900" b="1" strike="noStrike" spc="-1">
                <a:solidFill>
                  <a:srgbClr val="C9211E"/>
                </a:solidFill>
                <a:latin typeface="Times New Roman"/>
                <a:ea typeface="Microsoft YaHei"/>
              </a:rPr>
              <a:t>O CT precisa  dos atores da rede de proteção.</a:t>
            </a:r>
            <a:endParaRPr lang="pt-BR" sz="2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orma Livre 339"/>
          <p:cNvSpPr/>
          <p:nvPr/>
        </p:nvSpPr>
        <p:spPr>
          <a:xfrm>
            <a:off x="249480" y="1039680"/>
            <a:ext cx="8542800" cy="64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600" b="1" strike="noStrike" spc="-1">
                <a:solidFill>
                  <a:srgbClr val="2D2DB9"/>
                </a:solidFill>
                <a:latin typeface="Times New Roman"/>
                <a:ea typeface="DejaVu Sans"/>
              </a:rPr>
              <a:t>Dimensões da intersetorialidade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42" name="Forma Livre 340"/>
          <p:cNvSpPr/>
          <p:nvPr/>
        </p:nvSpPr>
        <p:spPr>
          <a:xfrm>
            <a:off x="456480" y="2133000"/>
            <a:ext cx="4860000" cy="2469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r>
              <a:rPr lang="pt-BR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Conhecimento da rede. </a:t>
            </a:r>
            <a:endParaRPr lang="pt-BR" sz="2600" b="0" strike="noStrike" spc="-1">
              <a:latin typeface="Arial"/>
            </a:endParaRPr>
          </a:p>
          <a:p>
            <a:pPr marL="457200" indent="-452520" algn="just">
              <a:lnSpc>
                <a:spcPct val="100000"/>
              </a:lnSpc>
              <a:buNone/>
              <a:tabLst>
                <a:tab pos="0" algn="l"/>
              </a:tabLst>
            </a:pPr>
            <a:endParaRPr lang="pt-BR" sz="2600" b="0" strike="noStrike" spc="-1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r>
              <a:rPr lang="pt-BR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Articulação.</a:t>
            </a:r>
            <a:endParaRPr lang="pt-BR" sz="2600" b="0" strike="noStrike" spc="-1">
              <a:latin typeface="Arial"/>
            </a:endParaRPr>
          </a:p>
          <a:p>
            <a:pPr marL="457200" indent="-452520" algn="just">
              <a:lnSpc>
                <a:spcPct val="100000"/>
              </a:lnSpc>
              <a:buNone/>
              <a:tabLst>
                <a:tab pos="0" algn="l"/>
              </a:tabLst>
            </a:pPr>
            <a:endParaRPr lang="pt-BR" sz="2600" b="0" strike="noStrike" spc="-1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r>
              <a:rPr lang="pt-BR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Estratégias coletivas de intervenção.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244" name="Imagem 342"/>
          <p:cNvPicPr/>
          <p:nvPr/>
        </p:nvPicPr>
        <p:blipFill>
          <a:blip r:embed="rId3"/>
          <a:stretch/>
        </p:blipFill>
        <p:spPr>
          <a:xfrm>
            <a:off x="5688000" y="1691640"/>
            <a:ext cx="2950200" cy="2807640"/>
          </a:xfrm>
          <a:prstGeom prst="rect">
            <a:avLst/>
          </a:prstGeom>
          <a:ln w="0">
            <a:noFill/>
          </a:ln>
        </p:spPr>
      </p:pic>
      <p:sp>
        <p:nvSpPr>
          <p:cNvPr id="245" name="CaixaDeTexto 1"/>
          <p:cNvSpPr/>
          <p:nvPr/>
        </p:nvSpPr>
        <p:spPr>
          <a:xfrm>
            <a:off x="547920" y="194400"/>
            <a:ext cx="8399160" cy="77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500" b="1" strike="noStrike" spc="-1">
                <a:solidFill>
                  <a:srgbClr val="2D2DB9"/>
                </a:solidFill>
                <a:latin typeface="Times New Roman"/>
                <a:ea typeface="DejaVu Sans"/>
              </a:rPr>
              <a:t>Diálogos com a rede de proteção </a:t>
            </a:r>
            <a:endParaRPr lang="pt-BR" sz="4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orma Livre 343"/>
          <p:cNvSpPr/>
          <p:nvPr/>
        </p:nvSpPr>
        <p:spPr>
          <a:xfrm>
            <a:off x="180000" y="180000"/>
            <a:ext cx="878436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2D2DB9"/>
                </a:solidFill>
                <a:latin typeface="Times New Roman"/>
                <a:ea typeface="DejaVu Sans"/>
              </a:rPr>
              <a:t>Alguns benefícios da atuação em rede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47" name="Forma Livre 344"/>
          <p:cNvSpPr/>
          <p:nvPr/>
        </p:nvSpPr>
        <p:spPr>
          <a:xfrm>
            <a:off x="180000" y="918000"/>
            <a:ext cx="8458560" cy="3623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Wingdings" charset="2"/>
              <a:buChar char=""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Cria espaço de diálogo e possibilidade de encontrar mecanismos para padronizar o atendimento e acompanhamento.</a:t>
            </a:r>
            <a:endParaRPr lang="pt-BR" sz="22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endParaRPr lang="pt-BR" sz="2200" b="0" strike="noStrike" spc="-1">
              <a:latin typeface="Arial"/>
            </a:endParaRPr>
          </a:p>
          <a:p>
            <a:pPr marL="457200" indent="-457200" algn="just">
              <a:lnSpc>
                <a:spcPct val="15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Wingdings" charset="2"/>
              <a:buChar char=""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Favorece visibilidade a questões complexas e possibilita resolvê-las.</a:t>
            </a:r>
            <a:endParaRPr lang="pt-BR" sz="22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endParaRPr lang="pt-BR" sz="2200" b="0" strike="noStrike" spc="-1">
              <a:latin typeface="Arial"/>
            </a:endParaRPr>
          </a:p>
          <a:p>
            <a:pPr marL="457200" indent="-457200" algn="just">
              <a:lnSpc>
                <a:spcPct val="15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Wingdings" charset="2"/>
              <a:buChar char=""/>
              <a:tabLst>
                <a:tab pos="457200" algn="l"/>
                <a:tab pos="905040" algn="l"/>
                <a:tab pos="1353960" algn="l"/>
                <a:tab pos="1803240" algn="l"/>
                <a:tab pos="2252520" algn="l"/>
                <a:tab pos="2701800" algn="l"/>
                <a:tab pos="3151080" algn="l"/>
                <a:tab pos="3600360" algn="l"/>
                <a:tab pos="4049640" algn="l"/>
                <a:tab pos="4498920" algn="l"/>
                <a:tab pos="4948200" algn="l"/>
                <a:tab pos="5397480" algn="l"/>
                <a:tab pos="5846760" algn="l"/>
                <a:tab pos="6296040" algn="l"/>
                <a:tab pos="6745320" algn="l"/>
                <a:tab pos="7194600" algn="l"/>
                <a:tab pos="7643880" algn="l"/>
                <a:tab pos="8093160" algn="l"/>
                <a:tab pos="8542440" algn="l"/>
                <a:tab pos="8991720" algn="l"/>
                <a:tab pos="9441000" algn="l"/>
                <a:tab pos="9883800" algn="l"/>
                <a:tab pos="10333080" algn="l"/>
                <a:tab pos="10782360" algn="l"/>
              </a:tabLst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Possibilita superar a fragmentação presente na intervenção das políticas sociais.</a:t>
            </a:r>
            <a:endParaRPr lang="pt-BR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Forma Livre 200"/>
          <p:cNvSpPr/>
          <p:nvPr/>
        </p:nvSpPr>
        <p:spPr>
          <a:xfrm>
            <a:off x="3564000" y="1276200"/>
            <a:ext cx="5278680" cy="219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Que tipo de rede de proteção queremos construir?</a:t>
            </a:r>
            <a:endParaRPr lang="pt-BR" sz="4600" b="0" strike="noStrike" spc="-1">
              <a:latin typeface="Arial"/>
            </a:endParaRPr>
          </a:p>
        </p:txBody>
      </p:sp>
      <p:pic>
        <p:nvPicPr>
          <p:cNvPr id="249" name="Imagem 201"/>
          <p:cNvPicPr/>
          <p:nvPr/>
        </p:nvPicPr>
        <p:blipFill>
          <a:blip r:embed="rId3"/>
          <a:stretch/>
        </p:blipFill>
        <p:spPr>
          <a:xfrm>
            <a:off x="503280" y="1418040"/>
            <a:ext cx="2987640" cy="254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orma Livre 202"/>
          <p:cNvSpPr/>
          <p:nvPr/>
        </p:nvSpPr>
        <p:spPr>
          <a:xfrm>
            <a:off x="172440" y="360000"/>
            <a:ext cx="9006120" cy="106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200" b="1" strike="noStrike" spc="-1">
                <a:solidFill>
                  <a:srgbClr val="2D2DB9"/>
                </a:solidFill>
                <a:latin typeface="Times New Roman"/>
                <a:ea typeface="Times New Roman"/>
              </a:rPr>
              <a:t>O que a rede de pescar tem a ver com a rede de proteção dos direitos de crianças e adolescentes? 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251" name="Imagem 203"/>
          <p:cNvPicPr/>
          <p:nvPr/>
        </p:nvPicPr>
        <p:blipFill>
          <a:blip r:embed="rId3"/>
          <a:stretch/>
        </p:blipFill>
        <p:spPr>
          <a:xfrm>
            <a:off x="2799720" y="1620000"/>
            <a:ext cx="3678840" cy="256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orma Livre 204"/>
          <p:cNvSpPr/>
          <p:nvPr/>
        </p:nvSpPr>
        <p:spPr>
          <a:xfrm>
            <a:off x="28440" y="123840"/>
            <a:ext cx="8857080" cy="106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200" b="1" strike="noStrike" spc="-1">
                <a:solidFill>
                  <a:srgbClr val="2D2DB9"/>
                </a:solidFill>
                <a:latin typeface="Times New Roman"/>
                <a:ea typeface="Times New Roman"/>
              </a:rPr>
              <a:t>O que a rede de dormir tem a ver com a rede de proteção dos direitos de crianças e adolescentes?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253" name="Forma Livre 205"/>
          <p:cNvSpPr/>
          <p:nvPr/>
        </p:nvSpPr>
        <p:spPr>
          <a:xfrm>
            <a:off x="1332000" y="1852560"/>
            <a:ext cx="7126200" cy="36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254" name="Imagem 206"/>
          <p:cNvPicPr/>
          <p:nvPr/>
        </p:nvPicPr>
        <p:blipFill>
          <a:blip r:embed="rId3"/>
          <a:stretch/>
        </p:blipFill>
        <p:spPr>
          <a:xfrm>
            <a:off x="1980000" y="1440000"/>
            <a:ext cx="4819680" cy="298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07"/>
          <p:cNvPicPr/>
          <p:nvPr/>
        </p:nvPicPr>
        <p:blipFill>
          <a:blip r:embed="rId3"/>
          <a:stretch/>
        </p:blipFill>
        <p:spPr>
          <a:xfrm>
            <a:off x="5400720" y="1079640"/>
            <a:ext cx="3381480" cy="2754720"/>
          </a:xfrm>
          <a:prstGeom prst="rect">
            <a:avLst/>
          </a:prstGeom>
          <a:ln w="0">
            <a:noFill/>
          </a:ln>
        </p:spPr>
      </p:pic>
      <p:sp>
        <p:nvSpPr>
          <p:cNvPr id="256" name="Forma Livre 208"/>
          <p:cNvSpPr/>
          <p:nvPr/>
        </p:nvSpPr>
        <p:spPr>
          <a:xfrm>
            <a:off x="719280" y="1495080"/>
            <a:ext cx="4859280" cy="286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57040" indent="-2570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257040" algn="l"/>
                <a:tab pos="704880" algn="l"/>
                <a:tab pos="1154160" algn="l"/>
                <a:tab pos="1603440" algn="l"/>
                <a:tab pos="2052720" algn="l"/>
                <a:tab pos="2502000" algn="l"/>
                <a:tab pos="2951280" algn="l"/>
                <a:tab pos="3400560" algn="l"/>
                <a:tab pos="3849840" algn="l"/>
                <a:tab pos="4299120" algn="l"/>
                <a:tab pos="4748040" algn="l"/>
                <a:tab pos="5197320" algn="l"/>
                <a:tab pos="5646600" algn="l"/>
                <a:tab pos="6095880" algn="l"/>
                <a:tab pos="6545160" algn="l"/>
                <a:tab pos="6994440" algn="l"/>
                <a:tab pos="7443720" algn="l"/>
                <a:tab pos="7893000" algn="l"/>
                <a:tab pos="8342280" algn="l"/>
                <a:tab pos="8791560" algn="l"/>
                <a:tab pos="9240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Quando somos chamados a atender uma criança, adolescente ou família, como os ajudaremos a encontrar um caminho na rede de atendimento?</a:t>
            </a:r>
            <a:endParaRPr lang="pt-BR" sz="2600" b="0" strike="noStrike" spc="-1">
              <a:latin typeface="Arial"/>
            </a:endParaRPr>
          </a:p>
          <a:p>
            <a:pPr marL="272880" indent="-257040" algn="just">
              <a:lnSpc>
                <a:spcPct val="100000"/>
              </a:lnSpc>
              <a:buNone/>
              <a:tabLst>
                <a:tab pos="0" algn="l"/>
              </a:tabLst>
            </a:pPr>
            <a:endParaRPr lang="pt-BR" sz="2600" b="0" strike="noStrike" spc="-1">
              <a:latin typeface="Arial"/>
            </a:endParaRPr>
          </a:p>
          <a:p>
            <a:pPr marL="270000" indent="-257400" algn="just">
              <a:lnSpc>
                <a:spcPct val="100000"/>
              </a:lnSpc>
              <a:buNone/>
              <a:tabLst>
                <a:tab pos="0" algn="l"/>
              </a:tabLst>
            </a:pPr>
            <a:endParaRPr lang="pt-BR" sz="2600" b="0" strike="noStrike" spc="-1">
              <a:latin typeface="Arial"/>
            </a:endParaRPr>
          </a:p>
        </p:txBody>
      </p:sp>
      <p:sp>
        <p:nvSpPr>
          <p:cNvPr id="257" name="Forma Livre 209"/>
          <p:cNvSpPr/>
          <p:nvPr/>
        </p:nvSpPr>
        <p:spPr>
          <a:xfrm>
            <a:off x="180000" y="376920"/>
            <a:ext cx="885528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Atuação intersetorial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m 210"/>
          <p:cNvPicPr/>
          <p:nvPr/>
        </p:nvPicPr>
        <p:blipFill>
          <a:blip r:embed="rId3"/>
          <a:stretch/>
        </p:blipFill>
        <p:spPr>
          <a:xfrm>
            <a:off x="4824360" y="1090440"/>
            <a:ext cx="3492720" cy="2723400"/>
          </a:xfrm>
          <a:prstGeom prst="rect">
            <a:avLst/>
          </a:prstGeom>
          <a:ln w="0">
            <a:noFill/>
          </a:ln>
        </p:spPr>
      </p:pic>
      <p:sp>
        <p:nvSpPr>
          <p:cNvPr id="259" name="Forma Livre 211"/>
          <p:cNvSpPr/>
          <p:nvPr/>
        </p:nvSpPr>
        <p:spPr>
          <a:xfrm>
            <a:off x="193680" y="123840"/>
            <a:ext cx="885528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Atuação intersetorial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60" name="Forma Livre 212"/>
          <p:cNvSpPr/>
          <p:nvPr/>
        </p:nvSpPr>
        <p:spPr>
          <a:xfrm>
            <a:off x="992160" y="1693800"/>
            <a:ext cx="3095640" cy="173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Possibilidade 1 </a:t>
            </a:r>
            <a:endParaRPr lang="pt-BR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(dentre tantas outras)</a:t>
            </a:r>
            <a:endParaRPr lang="pt-B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74"/>
          <p:cNvSpPr/>
          <p:nvPr/>
        </p:nvSpPr>
        <p:spPr>
          <a:xfrm>
            <a:off x="250920" y="530280"/>
            <a:ext cx="8341200" cy="1339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457200" indent="-4518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É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dever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da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família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, da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sociedade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e do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Estado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assegurar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à criança, ao adolescente e ao jovem, com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absoluta prioridade o direito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4430520" y="1239840"/>
            <a:ext cx="4381560" cy="3052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598"/>
              </a:spcBef>
              <a:buNone/>
            </a:pPr>
            <a:endParaRPr lang="pt-BR" sz="18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598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à cultura</a:t>
            </a:r>
            <a:endParaRPr lang="pt-BR" sz="24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598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à dignidade </a:t>
            </a:r>
            <a:endParaRPr lang="pt-BR" sz="24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598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ao respeito </a:t>
            </a:r>
            <a:endParaRPr lang="pt-BR" sz="24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598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à liberdade  </a:t>
            </a:r>
            <a:endParaRPr lang="pt-BR" sz="2400" b="0" strike="noStrike" spc="-1">
              <a:latin typeface="Arial"/>
            </a:endParaRPr>
          </a:p>
          <a:p>
            <a:pPr marL="333360" indent="-327960">
              <a:lnSpc>
                <a:spcPct val="100000"/>
              </a:lnSpc>
              <a:spcBef>
                <a:spcPts val="598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à convivência familiar e comunitária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466560" y="1347840"/>
            <a:ext cx="3950640" cy="260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649"/>
              </a:spcBef>
              <a:buNone/>
            </a:pPr>
            <a:endParaRPr lang="pt-BR" sz="18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64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à </a:t>
            </a:r>
            <a:r>
              <a:rPr lang="pt-BR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vida </a:t>
            </a:r>
            <a:endParaRPr lang="pt-BR" sz="26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64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à saúde</a:t>
            </a:r>
            <a:endParaRPr lang="pt-BR" sz="22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64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à alimentação </a:t>
            </a:r>
            <a:endParaRPr lang="pt-BR" sz="22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64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à educação </a:t>
            </a:r>
            <a:endParaRPr lang="pt-BR" sz="22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64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ao lazer </a:t>
            </a:r>
            <a:endParaRPr lang="pt-BR" sz="22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64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à profissionalização</a:t>
            </a:r>
            <a:endParaRPr lang="pt-BR" sz="2200" b="0" strike="noStrike" spc="-1">
              <a:latin typeface="Arial"/>
            </a:endParaRPr>
          </a:p>
          <a:p>
            <a:pPr marL="336240" indent="-327960" algn="just">
              <a:lnSpc>
                <a:spcPct val="100000"/>
              </a:lnSpc>
              <a:spcBef>
                <a:spcPts val="598"/>
              </a:spcBef>
              <a:buNone/>
              <a:tabLst>
                <a:tab pos="0" algn="l"/>
              </a:tabLst>
            </a:pPr>
            <a:endParaRPr lang="pt-BR" sz="2200" b="0" strike="noStrike" spc="-1"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720720" y="81000"/>
            <a:ext cx="6972840" cy="62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3333CC"/>
                </a:solidFill>
                <a:latin typeface="Times New Roman"/>
                <a:ea typeface="ＭＳ Ｐゴシック"/>
              </a:rPr>
              <a:t>Que proteção é essa?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2" name="Forma Livre 244">
            <a:extLst>
              <a:ext uri="{FF2B5EF4-FFF2-40B4-BE49-F238E27FC236}">
                <a16:creationId xmlns:a16="http://schemas.microsoft.com/office/drawing/2014/main" id="{98A4C95A-61AA-1832-75EC-B09A291A0521}"/>
              </a:ext>
            </a:extLst>
          </p:cNvPr>
          <p:cNvSpPr/>
          <p:nvPr/>
        </p:nvSpPr>
        <p:spPr>
          <a:xfrm>
            <a:off x="7596360" y="163896"/>
            <a:ext cx="1333080" cy="4379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200" spc="-1" dirty="0">
                <a:solidFill>
                  <a:srgbClr val="000000"/>
                </a:solidFill>
                <a:latin typeface="Times New Roman"/>
                <a:ea typeface="Times New Roman"/>
              </a:rPr>
              <a:t>Constituição Federal</a:t>
            </a:r>
            <a:r>
              <a:rPr lang="pt-BR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art. </a:t>
            </a:r>
            <a:r>
              <a:rPr lang="pt-BR" sz="1200" spc="-1" dirty="0">
                <a:solidFill>
                  <a:srgbClr val="000000"/>
                </a:solidFill>
                <a:latin typeface="Times New Roman"/>
                <a:ea typeface="Times New Roman"/>
              </a:rPr>
              <a:t>227</a:t>
            </a:r>
            <a:endParaRPr lang="pt-BR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m 213"/>
          <p:cNvPicPr/>
          <p:nvPr/>
        </p:nvPicPr>
        <p:blipFill>
          <a:blip r:embed="rId3"/>
          <a:stretch/>
        </p:blipFill>
        <p:spPr>
          <a:xfrm>
            <a:off x="5148360" y="835200"/>
            <a:ext cx="3633840" cy="3267360"/>
          </a:xfrm>
          <a:prstGeom prst="rect">
            <a:avLst/>
          </a:prstGeom>
          <a:ln w="0">
            <a:noFill/>
          </a:ln>
        </p:spPr>
      </p:pic>
      <p:sp>
        <p:nvSpPr>
          <p:cNvPr id="262" name="Forma Livre 214"/>
          <p:cNvSpPr/>
          <p:nvPr/>
        </p:nvSpPr>
        <p:spPr>
          <a:xfrm>
            <a:off x="193680" y="71280"/>
            <a:ext cx="885528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Atuação intersetorial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63" name="Forma Livre 215"/>
          <p:cNvSpPr/>
          <p:nvPr/>
        </p:nvSpPr>
        <p:spPr>
          <a:xfrm>
            <a:off x="971640" y="2017800"/>
            <a:ext cx="349092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Possibilidade 2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orma Livre 216"/>
          <p:cNvSpPr/>
          <p:nvPr/>
        </p:nvSpPr>
        <p:spPr>
          <a:xfrm>
            <a:off x="193680" y="123840"/>
            <a:ext cx="885528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Atuação intersetorial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65" name="Forma Livre 217"/>
          <p:cNvSpPr/>
          <p:nvPr/>
        </p:nvSpPr>
        <p:spPr>
          <a:xfrm>
            <a:off x="250920" y="988920"/>
            <a:ext cx="8567640" cy="14487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57040" indent="-2570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257040" algn="l"/>
                <a:tab pos="704880" algn="l"/>
                <a:tab pos="1154160" algn="l"/>
                <a:tab pos="1603440" algn="l"/>
                <a:tab pos="2052720" algn="l"/>
                <a:tab pos="2502000" algn="l"/>
                <a:tab pos="2951280" algn="l"/>
                <a:tab pos="3400560" algn="l"/>
                <a:tab pos="3849840" algn="l"/>
                <a:tab pos="4299120" algn="l"/>
                <a:tab pos="4748040" algn="l"/>
                <a:tab pos="5197320" algn="l"/>
                <a:tab pos="5646600" algn="l"/>
                <a:tab pos="6095880" algn="l"/>
                <a:tab pos="6545160" algn="l"/>
                <a:tab pos="6994440" algn="l"/>
                <a:tab pos="7443720" algn="l"/>
                <a:tab pos="7893000" algn="l"/>
                <a:tab pos="8342280" algn="l"/>
                <a:tab pos="8791560" algn="l"/>
                <a:tab pos="9240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“Com os mesmos pontos muitas soluções podem ser desenhadas... Com vários vieses colaborando numa rede, quantas soluções de qualidade podem ser desenhadas, a partir de transformar viés em colaboração” (Marcelo </a:t>
            </a:r>
            <a:r>
              <a:rPr lang="pt-BR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Tas</a:t>
            </a:r>
            <a:r>
              <a:rPr lang="pt-BR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). </a:t>
            </a:r>
            <a:endParaRPr lang="pt-BR" sz="2200" b="0" strike="noStrike" spc="-1" dirty="0">
              <a:latin typeface="Arial"/>
            </a:endParaRPr>
          </a:p>
        </p:txBody>
      </p:sp>
      <p:sp>
        <p:nvSpPr>
          <p:cNvPr id="266" name="Forma Livre 218"/>
          <p:cNvSpPr/>
          <p:nvPr/>
        </p:nvSpPr>
        <p:spPr>
          <a:xfrm>
            <a:off x="755640" y="2716560"/>
            <a:ext cx="7450200" cy="1312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 alvo é a harmonia, a articulação e a desjudicialização.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aixaDeTexto 9"/>
          <p:cNvSpPr/>
          <p:nvPr/>
        </p:nvSpPr>
        <p:spPr>
          <a:xfrm>
            <a:off x="3420000" y="822960"/>
            <a:ext cx="5343480" cy="31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De que forma o Conselho Tutelar pode contribuir com o fortalecimento da rede de proteção?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268" name="Imagem 267"/>
          <p:cNvPicPr/>
          <p:nvPr/>
        </p:nvPicPr>
        <p:blipFill>
          <a:blip r:embed="rId2"/>
          <a:stretch/>
        </p:blipFill>
        <p:spPr>
          <a:xfrm>
            <a:off x="207000" y="1251720"/>
            <a:ext cx="2852280" cy="285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61"/>
          <p:cNvSpPr/>
          <p:nvPr/>
        </p:nvSpPr>
        <p:spPr>
          <a:xfrm>
            <a:off x="1138680" y="224280"/>
            <a:ext cx="6845040" cy="69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2720" indent="-300960" algn="ctr">
              <a:lnSpc>
                <a:spcPct val="100000"/>
              </a:lnSpc>
              <a:spcBef>
                <a:spcPts val="1349"/>
              </a:spcBef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CT e  a rede de proteção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270" name="Retângulo 2"/>
          <p:cNvSpPr/>
          <p:nvPr/>
        </p:nvSpPr>
        <p:spPr>
          <a:xfrm>
            <a:off x="540000" y="1080000"/>
            <a:ext cx="8603280" cy="351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271" name="CustomShape 64"/>
          <p:cNvSpPr/>
          <p:nvPr/>
        </p:nvSpPr>
        <p:spPr>
          <a:xfrm>
            <a:off x="6884280" y="138600"/>
            <a:ext cx="2259000" cy="22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Resolução CONANDA nº 231/2022, art. 29</a:t>
            </a:r>
            <a:endParaRPr lang="pt-BR" sz="800" b="0" strike="noStrike" spc="-1">
              <a:latin typeface="Arial"/>
            </a:endParaRPr>
          </a:p>
        </p:txBody>
      </p:sp>
      <p:sp>
        <p:nvSpPr>
          <p:cNvPr id="272" name="Retângulo 271"/>
          <p:cNvSpPr/>
          <p:nvPr/>
        </p:nvSpPr>
        <p:spPr>
          <a:xfrm>
            <a:off x="540000" y="961920"/>
            <a:ext cx="4679280" cy="101736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Conselho Tutelar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articulará ações</a:t>
            </a: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para o estrito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cumprimento de suas atribuições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73" name="CustomShape 65"/>
          <p:cNvSpPr/>
          <p:nvPr/>
        </p:nvSpPr>
        <p:spPr>
          <a:xfrm>
            <a:off x="2532960" y="2018160"/>
            <a:ext cx="346320" cy="321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74" name="CustomShape 66"/>
          <p:cNvSpPr/>
          <p:nvPr/>
        </p:nvSpPr>
        <p:spPr>
          <a:xfrm>
            <a:off x="2520000" y="2880000"/>
            <a:ext cx="359280" cy="3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75" name="Retângulo 274"/>
          <p:cNvSpPr/>
          <p:nvPr/>
        </p:nvSpPr>
        <p:spPr>
          <a:xfrm>
            <a:off x="679680" y="2480400"/>
            <a:ext cx="4359600" cy="39888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Visando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agilizar o atendimento</a:t>
            </a: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76" name="Forma Livre: Forma 275"/>
          <p:cNvSpPr/>
          <p:nvPr/>
        </p:nvSpPr>
        <p:spPr>
          <a:xfrm>
            <a:off x="5400000" y="126000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3465A4"/>
            </a:solidFill>
            <a:headEnd type="triangl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277" name="Imagem 276"/>
          <p:cNvPicPr/>
          <p:nvPr/>
        </p:nvPicPr>
        <p:blipFill>
          <a:blip r:embed="rId2"/>
          <a:stretch/>
        </p:blipFill>
        <p:spPr>
          <a:xfrm>
            <a:off x="5580000" y="1260000"/>
            <a:ext cx="3239280" cy="2879280"/>
          </a:xfrm>
          <a:prstGeom prst="rect">
            <a:avLst/>
          </a:prstGeom>
          <a:ln w="0">
            <a:noFill/>
          </a:ln>
        </p:spPr>
      </p:pic>
      <p:sp>
        <p:nvSpPr>
          <p:cNvPr id="278" name="Retângulo 277"/>
          <p:cNvSpPr/>
          <p:nvPr/>
        </p:nvSpPr>
        <p:spPr>
          <a:xfrm>
            <a:off x="679680" y="3360240"/>
            <a:ext cx="4359600" cy="149904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Junto aos órgãos governamentais e não governamentais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encarregados da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execução das políticas de atendimento 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 crianças, adolescentes e suas respectivas famílias.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69"/>
          <p:cNvSpPr/>
          <p:nvPr/>
        </p:nvSpPr>
        <p:spPr>
          <a:xfrm>
            <a:off x="1138680" y="224280"/>
            <a:ext cx="6845040" cy="69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2720" indent="-300960" algn="ctr">
              <a:lnSpc>
                <a:spcPct val="100000"/>
              </a:lnSpc>
              <a:spcBef>
                <a:spcPts val="1349"/>
              </a:spcBef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CT e  a rede de proteção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280" name="Retângulo 3"/>
          <p:cNvSpPr/>
          <p:nvPr/>
        </p:nvSpPr>
        <p:spPr>
          <a:xfrm>
            <a:off x="540000" y="1080000"/>
            <a:ext cx="8603280" cy="351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281" name="CustomShape 70"/>
          <p:cNvSpPr/>
          <p:nvPr/>
        </p:nvSpPr>
        <p:spPr>
          <a:xfrm>
            <a:off x="6884280" y="138600"/>
            <a:ext cx="2259000" cy="22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Resolução CONANDA nº 231/2022, art. 29, § 1º</a:t>
            </a:r>
            <a:endParaRPr lang="pt-BR" sz="800" b="0" strike="noStrike" spc="-1">
              <a:latin typeface="Arial"/>
            </a:endParaRPr>
          </a:p>
        </p:txBody>
      </p:sp>
      <p:sp>
        <p:nvSpPr>
          <p:cNvPr id="282" name="Retângulo 281"/>
          <p:cNvSpPr/>
          <p:nvPr/>
        </p:nvSpPr>
        <p:spPr>
          <a:xfrm>
            <a:off x="540000" y="1080000"/>
            <a:ext cx="4679280" cy="101736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Conselho Tutelar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articulará ações</a:t>
            </a: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para o estrito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cumprimento de suas atribuições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83" name="CustomShape 71"/>
          <p:cNvSpPr/>
          <p:nvPr/>
        </p:nvSpPr>
        <p:spPr>
          <a:xfrm>
            <a:off x="2520000" y="2198160"/>
            <a:ext cx="346320" cy="321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4" name="CustomShape 73"/>
          <p:cNvSpPr/>
          <p:nvPr/>
        </p:nvSpPr>
        <p:spPr>
          <a:xfrm>
            <a:off x="2520000" y="3240000"/>
            <a:ext cx="359280" cy="3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5" name="Retângulo 284"/>
          <p:cNvSpPr/>
          <p:nvPr/>
        </p:nvSpPr>
        <p:spPr>
          <a:xfrm>
            <a:off x="540000" y="2660400"/>
            <a:ext cx="4359600" cy="39888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Visando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agilizar o atendimento</a:t>
            </a: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86" name="Forma Livre: Forma 285"/>
          <p:cNvSpPr/>
          <p:nvPr/>
        </p:nvSpPr>
        <p:spPr>
          <a:xfrm>
            <a:off x="5400000" y="126000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3465A4"/>
            </a:solidFill>
            <a:headEnd type="triangl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7" name="Retângulo 286"/>
          <p:cNvSpPr/>
          <p:nvPr/>
        </p:nvSpPr>
        <p:spPr>
          <a:xfrm>
            <a:off x="499680" y="3720240"/>
            <a:ext cx="4359600" cy="95904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Junto às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Polícias Civil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Militar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Ministério Público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Judiciário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CMDCA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288" name="Imagem 287"/>
          <p:cNvPicPr/>
          <p:nvPr/>
        </p:nvPicPr>
        <p:blipFill>
          <a:blip r:embed="rId2"/>
          <a:stretch/>
        </p:blipFill>
        <p:spPr>
          <a:xfrm>
            <a:off x="5477760" y="920880"/>
            <a:ext cx="3341880" cy="341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43"/>
          <p:cNvSpPr/>
          <p:nvPr/>
        </p:nvSpPr>
        <p:spPr>
          <a:xfrm>
            <a:off x="1138680" y="224280"/>
            <a:ext cx="6845040" cy="69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2720" indent="-300960" algn="ctr">
              <a:lnSpc>
                <a:spcPct val="100000"/>
              </a:lnSpc>
              <a:spcBef>
                <a:spcPts val="1349"/>
              </a:spcBef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CT e  a rede de proteção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290" name="Retângulo 1"/>
          <p:cNvSpPr/>
          <p:nvPr/>
        </p:nvSpPr>
        <p:spPr>
          <a:xfrm>
            <a:off x="540000" y="1080000"/>
            <a:ext cx="8603280" cy="351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291" name="CustomShape 44"/>
          <p:cNvSpPr/>
          <p:nvPr/>
        </p:nvSpPr>
        <p:spPr>
          <a:xfrm>
            <a:off x="6884280" y="138600"/>
            <a:ext cx="2259000" cy="22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Resolução CONANDA nº 231/2022, art. 29, § 2º</a:t>
            </a:r>
            <a:endParaRPr lang="pt-BR" sz="800" b="0" strike="noStrike" spc="-1">
              <a:latin typeface="Arial"/>
            </a:endParaRPr>
          </a:p>
        </p:txBody>
      </p:sp>
      <p:sp>
        <p:nvSpPr>
          <p:cNvPr id="292" name="Retângulo 291"/>
          <p:cNvSpPr/>
          <p:nvPr/>
        </p:nvSpPr>
        <p:spPr>
          <a:xfrm>
            <a:off x="540000" y="961920"/>
            <a:ext cx="4679280" cy="101736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Conselho Tutelar,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obrigatoriamente,</a:t>
            </a: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deve promover espaços intersetoriais locais visando: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93" name="CustomShape 47"/>
          <p:cNvSpPr/>
          <p:nvPr/>
        </p:nvSpPr>
        <p:spPr>
          <a:xfrm>
            <a:off x="2532960" y="2018160"/>
            <a:ext cx="346320" cy="321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94" name="CustomShape 60"/>
          <p:cNvSpPr/>
          <p:nvPr/>
        </p:nvSpPr>
        <p:spPr>
          <a:xfrm>
            <a:off x="2520000" y="3420000"/>
            <a:ext cx="359280" cy="3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95" name="Retângulo 294"/>
          <p:cNvSpPr/>
          <p:nvPr/>
        </p:nvSpPr>
        <p:spPr>
          <a:xfrm>
            <a:off x="679680" y="2520000"/>
            <a:ext cx="4359600" cy="80820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Articular ações</a:t>
            </a: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elaborar  planos de atuação conjunta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96" name="Retângulo 295"/>
          <p:cNvSpPr/>
          <p:nvPr/>
        </p:nvSpPr>
        <p:spPr>
          <a:xfrm>
            <a:off x="540000" y="3971160"/>
            <a:ext cx="4679280" cy="70812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Foco nas </a:t>
            </a: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famílias em situação de violência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297" name="Forma Livre: Forma 296"/>
          <p:cNvSpPr/>
          <p:nvPr/>
        </p:nvSpPr>
        <p:spPr>
          <a:xfrm>
            <a:off x="5400000" y="126000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3465A4"/>
            </a:solidFill>
            <a:headEnd type="triangl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98" name="Forma Livre: Forma 297"/>
          <p:cNvSpPr/>
          <p:nvPr/>
        </p:nvSpPr>
        <p:spPr>
          <a:xfrm>
            <a:off x="5040000" y="1440000"/>
            <a:ext cx="3779280" cy="2159640"/>
          </a:xfrm>
          <a:custGeom>
            <a:avLst/>
            <a:gdLst/>
            <a:ahLst/>
            <a:cxnLst/>
            <a:rect l="l" t="t" r="r" b="b"/>
            <a:pathLst>
              <a:path w="10502" h="12002">
                <a:moveTo>
                  <a:pt x="3500" y="0"/>
                </a:moveTo>
                <a:lnTo>
                  <a:pt x="10501" y="0"/>
                </a:lnTo>
                <a:lnTo>
                  <a:pt x="10501" y="12001"/>
                </a:lnTo>
                <a:lnTo>
                  <a:pt x="3500" y="12001"/>
                </a:lnTo>
                <a:lnTo>
                  <a:pt x="3500" y="7500"/>
                </a:lnTo>
                <a:lnTo>
                  <a:pt x="1750" y="7500"/>
                </a:lnTo>
                <a:lnTo>
                  <a:pt x="1750" y="9000"/>
                </a:lnTo>
                <a:lnTo>
                  <a:pt x="0" y="6000"/>
                </a:lnTo>
                <a:lnTo>
                  <a:pt x="1750" y="3000"/>
                </a:lnTo>
                <a:lnTo>
                  <a:pt x="1750" y="4500"/>
                </a:lnTo>
                <a:lnTo>
                  <a:pt x="3500" y="4500"/>
                </a:lnTo>
                <a:lnTo>
                  <a:pt x="3500" y="0"/>
                </a:lnTo>
              </a:path>
            </a:pathLst>
          </a:custGeom>
          <a:solidFill>
            <a:srgbClr val="DEDCE6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lang="pt-BR" sz="1800" b="1" strike="noStrike" spc="-1">
                <a:solidFill>
                  <a:srgbClr val="C9211E"/>
                </a:solidFill>
                <a:latin typeface="Times New Roman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C9211E"/>
                </a:solidFill>
                <a:latin typeface="Times New Roman"/>
                <a:ea typeface="DejaVu Sans"/>
              </a:rPr>
              <a:t>                      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99" name="Retângulo 298"/>
          <p:cNvSpPr/>
          <p:nvPr/>
        </p:nvSpPr>
        <p:spPr>
          <a:xfrm>
            <a:off x="6660000" y="1080000"/>
            <a:ext cx="215928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Reuniões periódicas com a rede de proteção</a:t>
            </a:r>
            <a:endParaRPr lang="pt-BR" sz="2600" b="0" strike="noStrike" spc="-1">
              <a:latin typeface="Arial"/>
            </a:endParaRPr>
          </a:p>
        </p:txBody>
      </p:sp>
      <p:sp>
        <p:nvSpPr>
          <p:cNvPr id="300" name="CaixaDeTexto 299"/>
          <p:cNvSpPr/>
          <p:nvPr/>
        </p:nvSpPr>
        <p:spPr>
          <a:xfrm>
            <a:off x="5400000" y="3780000"/>
            <a:ext cx="3599640" cy="1353600"/>
          </a:xfrm>
          <a:prstGeom prst="rect">
            <a:avLst/>
          </a:prstGeom>
          <a:solidFill>
            <a:srgbClr val="FFFFD7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Participação das políticas de saúde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educação, assistência social                       e outros atores da rede de   proteção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301" name="Conector reto 300"/>
          <p:cNvSpPr/>
          <p:nvPr/>
        </p:nvSpPr>
        <p:spPr>
          <a:xfrm flipV="1">
            <a:off x="7380000" y="3599640"/>
            <a:ext cx="0" cy="1796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tângulo 301"/>
          <p:cNvSpPr/>
          <p:nvPr/>
        </p:nvSpPr>
        <p:spPr>
          <a:xfrm>
            <a:off x="3587760" y="375120"/>
            <a:ext cx="5399280" cy="21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importância da articulação entre CT e a rede de proteção no cumprimento das atribuições do Conselho Tutelar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303" name="Imagem 302"/>
          <p:cNvPicPr/>
          <p:nvPr/>
        </p:nvPicPr>
        <p:blipFill>
          <a:blip r:embed="rId2"/>
          <a:stretch/>
        </p:blipFill>
        <p:spPr>
          <a:xfrm>
            <a:off x="540000" y="1134360"/>
            <a:ext cx="2519640" cy="2644920"/>
          </a:xfrm>
          <a:prstGeom prst="rect">
            <a:avLst/>
          </a:prstGeom>
          <a:ln w="0">
            <a:noFill/>
          </a:ln>
        </p:spPr>
      </p:pic>
      <p:sp>
        <p:nvSpPr>
          <p:cNvPr id="304" name="Retângulo 303"/>
          <p:cNvSpPr/>
          <p:nvPr/>
        </p:nvSpPr>
        <p:spPr>
          <a:xfrm>
            <a:off x="3420360" y="3420000"/>
            <a:ext cx="5399280" cy="876600"/>
          </a:xfrm>
          <a:prstGeom prst="rect">
            <a:avLst/>
          </a:prstGeom>
          <a:solidFill>
            <a:srgbClr val="DEE7E5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800" b="0" strike="noStrike" spc="-1">
                <a:solidFill>
                  <a:srgbClr val="C9211E"/>
                </a:solidFill>
                <a:latin typeface="Times New Roman"/>
                <a:ea typeface="DejaVu Sans"/>
              </a:rPr>
              <a:t>Compreendendo um caso prático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orma Livre 5"/>
          <p:cNvSpPr/>
          <p:nvPr/>
        </p:nvSpPr>
        <p:spPr>
          <a:xfrm>
            <a:off x="180000" y="540000"/>
            <a:ext cx="8889840" cy="82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25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4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Comunicação sobre a necessidade do afastamento da criança/adolescente do convívio familiar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06" name="Forma Livre 6"/>
          <p:cNvSpPr/>
          <p:nvPr/>
        </p:nvSpPr>
        <p:spPr>
          <a:xfrm>
            <a:off x="395280" y="1800000"/>
            <a:ext cx="3564000" cy="302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pt-BR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Comunicar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ao MP a </a:t>
            </a:r>
            <a:r>
              <a:rPr lang="pt-BR" sz="2800" b="0" strike="noStrike" spc="-1">
                <a:solidFill>
                  <a:srgbClr val="C9211E"/>
                </a:solidFill>
                <a:latin typeface="Times New Roman"/>
                <a:ea typeface="Times New Roman"/>
              </a:rPr>
              <a:t>necessidade do afastamento da criança/adolescente do convívio familiar.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07" name="Forma Livre 7"/>
          <p:cNvSpPr/>
          <p:nvPr/>
        </p:nvSpPr>
        <p:spPr>
          <a:xfrm>
            <a:off x="4500000" y="1620000"/>
            <a:ext cx="4319280" cy="265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pt-BR" sz="1800" b="0" strike="noStrike" spc="-1">
              <a:latin typeface="Arial"/>
            </a:endParaRPr>
          </a:p>
          <a:p>
            <a:pPr marL="216000" indent="-216000"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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O </a:t>
            </a:r>
            <a:r>
              <a:rPr lang="pt-BR" sz="2000" b="0" strike="noStrike" spc="-1">
                <a:solidFill>
                  <a:srgbClr val="C9211E"/>
                </a:solidFill>
                <a:latin typeface="Times New Roman"/>
                <a:ea typeface="Times New Roman"/>
              </a:rPr>
              <a:t>CT precisa prestar informações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sobre os </a:t>
            </a:r>
            <a:r>
              <a:rPr lang="pt-BR" sz="2000" b="0" strike="noStrike" spc="-1">
                <a:solidFill>
                  <a:srgbClr val="C9211E"/>
                </a:solidFill>
                <a:latin typeface="Times New Roman"/>
                <a:ea typeface="Times New Roman"/>
              </a:rPr>
              <a:t>motivos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que ensejam o afastamento e as </a:t>
            </a:r>
            <a:r>
              <a:rPr lang="pt-BR" sz="2000" b="0" strike="noStrike" spc="-1">
                <a:solidFill>
                  <a:srgbClr val="C9211E"/>
                </a:solidFill>
                <a:latin typeface="Times New Roman"/>
                <a:ea typeface="Times New Roman"/>
              </a:rPr>
              <a:t>providências tomadas para  orientar, apoiar e promover socialmente a família.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308" name="Retângulo 4"/>
          <p:cNvSpPr/>
          <p:nvPr/>
        </p:nvSpPr>
        <p:spPr>
          <a:xfrm>
            <a:off x="6588000" y="93600"/>
            <a:ext cx="2444760" cy="30636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ECA, art. 136, parágrafo único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309" name="Forma Livre 8"/>
          <p:cNvSpPr/>
          <p:nvPr/>
        </p:nvSpPr>
        <p:spPr>
          <a:xfrm>
            <a:off x="4036320" y="1800000"/>
            <a:ext cx="642960" cy="267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0"/>
                </a:moveTo>
                <a:cubicBezTo>
                  <a:pt x="16200" y="0"/>
                  <a:pt x="10800" y="1345"/>
                  <a:pt x="10800" y="2689"/>
                </a:cubicBezTo>
                <a:lnTo>
                  <a:pt x="10800" y="7845"/>
                </a:lnTo>
                <a:cubicBezTo>
                  <a:pt x="10800" y="9190"/>
                  <a:pt x="5400" y="10534"/>
                  <a:pt x="0" y="10534"/>
                </a:cubicBezTo>
                <a:cubicBezTo>
                  <a:pt x="5400" y="10534"/>
                  <a:pt x="10800" y="11879"/>
                  <a:pt x="10800" y="13223"/>
                </a:cubicBezTo>
                <a:lnTo>
                  <a:pt x="10800" y="18911"/>
                </a:lnTo>
                <a:cubicBezTo>
                  <a:pt x="10800" y="20256"/>
                  <a:pt x="16200" y="21600"/>
                  <a:pt x="21600" y="21600"/>
                </a:cubicBezTo>
              </a:path>
            </a:pathLst>
          </a:custGeom>
          <a:noFill/>
          <a:ln w="19080" cap="sq">
            <a:solidFill>
              <a:srgbClr val="00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orma Livre 9"/>
          <p:cNvSpPr/>
          <p:nvPr/>
        </p:nvSpPr>
        <p:spPr>
          <a:xfrm>
            <a:off x="4680" y="23760"/>
            <a:ext cx="9030240" cy="70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000" b="1" strike="noStrike" spc="-1">
                <a:solidFill>
                  <a:srgbClr val="0000A8"/>
                </a:solidFill>
                <a:latin typeface="Times New Roman"/>
                <a:ea typeface="DejaVu Sans"/>
              </a:rPr>
              <a:t>Fortalecimento da atuação do CT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311" name="CaixaDeTexto 2"/>
          <p:cNvSpPr/>
          <p:nvPr/>
        </p:nvSpPr>
        <p:spPr>
          <a:xfrm>
            <a:off x="4211640" y="2387520"/>
            <a:ext cx="71820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12" name="Forma Livre 12"/>
          <p:cNvSpPr/>
          <p:nvPr/>
        </p:nvSpPr>
        <p:spPr>
          <a:xfrm>
            <a:off x="3240000" y="900000"/>
            <a:ext cx="5579280" cy="329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just">
              <a:lnSpc>
                <a:spcPct val="15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 atuação do Conselho Tutelar deve ser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voltada à solução efetiva e definitiva dos casos atendidos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com o </a:t>
            </a: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objetivo de desjudicializar, desburocratizar e agilizar o atendimento das crianças e dos adolescentes</a:t>
            </a:r>
            <a:r>
              <a:rPr lang="pt-BR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ressalvadas as disposições previstas na Lei nº 8.069, de 13 de julho de 1990.</a:t>
            </a:r>
            <a:endParaRPr lang="pt-BR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pt-BR" sz="2000" b="0" strike="noStrike" spc="-1">
              <a:latin typeface="Arial"/>
            </a:endParaRPr>
          </a:p>
        </p:txBody>
      </p:sp>
      <p:pic>
        <p:nvPicPr>
          <p:cNvPr id="313" name="Imagem 312"/>
          <p:cNvPicPr/>
          <p:nvPr/>
        </p:nvPicPr>
        <p:blipFill>
          <a:blip r:embed="rId3"/>
          <a:stretch/>
        </p:blipFill>
        <p:spPr>
          <a:xfrm>
            <a:off x="394200" y="1440000"/>
            <a:ext cx="2665080" cy="2506320"/>
          </a:xfrm>
          <a:prstGeom prst="rect">
            <a:avLst/>
          </a:prstGeom>
          <a:ln w="0">
            <a:noFill/>
          </a:ln>
        </p:spPr>
      </p:pic>
      <p:sp>
        <p:nvSpPr>
          <p:cNvPr id="314" name="CustomShape 45"/>
          <p:cNvSpPr/>
          <p:nvPr/>
        </p:nvSpPr>
        <p:spPr>
          <a:xfrm>
            <a:off x="260280" y="4680000"/>
            <a:ext cx="2259000" cy="22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Resolução CONANDA nº 231/2022, art. 26</a:t>
            </a:r>
            <a:endParaRPr lang="pt-B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Forma Livre 345"/>
          <p:cNvSpPr/>
          <p:nvPr/>
        </p:nvSpPr>
        <p:spPr>
          <a:xfrm>
            <a:off x="149040" y="900000"/>
            <a:ext cx="9030240" cy="64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Fortalecimento da atuação intersetorial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316" name="Imagem 346"/>
          <p:cNvPicPr/>
          <p:nvPr/>
        </p:nvPicPr>
        <p:blipFill>
          <a:blip r:embed="rId3"/>
          <a:stretch/>
        </p:blipFill>
        <p:spPr>
          <a:xfrm>
            <a:off x="5580000" y="1800000"/>
            <a:ext cx="2337120" cy="1607400"/>
          </a:xfrm>
          <a:prstGeom prst="rect">
            <a:avLst/>
          </a:prstGeom>
          <a:ln w="0">
            <a:noFill/>
          </a:ln>
        </p:spPr>
      </p:pic>
      <p:pic>
        <p:nvPicPr>
          <p:cNvPr id="317" name="Imagem 347"/>
          <p:cNvPicPr/>
          <p:nvPr/>
        </p:nvPicPr>
        <p:blipFill>
          <a:blip r:embed="rId4"/>
          <a:stretch/>
        </p:blipFill>
        <p:spPr>
          <a:xfrm>
            <a:off x="1222920" y="1699200"/>
            <a:ext cx="2556360" cy="1720080"/>
          </a:xfrm>
          <a:prstGeom prst="rect">
            <a:avLst/>
          </a:prstGeom>
          <a:ln w="0">
            <a:noFill/>
          </a:ln>
        </p:spPr>
      </p:pic>
      <p:sp>
        <p:nvSpPr>
          <p:cNvPr id="318" name="CaixaDeTexto 348"/>
          <p:cNvSpPr/>
          <p:nvPr/>
        </p:nvSpPr>
        <p:spPr>
          <a:xfrm>
            <a:off x="4211640" y="2387520"/>
            <a:ext cx="71820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19" name="Forma Livre 349"/>
          <p:cNvSpPr/>
          <p:nvPr/>
        </p:nvSpPr>
        <p:spPr>
          <a:xfrm>
            <a:off x="198360" y="3600000"/>
            <a:ext cx="3790080" cy="82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Promove a proteção integral de crianças e adolescentes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20" name="Forma Livre 350"/>
          <p:cNvSpPr/>
          <p:nvPr/>
        </p:nvSpPr>
        <p:spPr>
          <a:xfrm>
            <a:off x="4140000" y="3960000"/>
            <a:ext cx="995760" cy="359280"/>
          </a:xfrm>
          <a:custGeom>
            <a:avLst/>
            <a:gdLst/>
            <a:ahLst/>
            <a:cxnLst/>
            <a:rect l="l" t="t" r="r" b="b"/>
            <a:pathLst>
              <a:path w="2771" h="1003">
                <a:moveTo>
                  <a:pt x="0" y="501"/>
                </a:moveTo>
                <a:lnTo>
                  <a:pt x="499" y="0"/>
                </a:lnTo>
                <a:lnTo>
                  <a:pt x="499" y="250"/>
                </a:lnTo>
                <a:lnTo>
                  <a:pt x="2270" y="250"/>
                </a:lnTo>
                <a:lnTo>
                  <a:pt x="2270" y="0"/>
                </a:lnTo>
                <a:lnTo>
                  <a:pt x="2770" y="501"/>
                </a:lnTo>
                <a:lnTo>
                  <a:pt x="2270" y="1002"/>
                </a:lnTo>
                <a:lnTo>
                  <a:pt x="2270" y="751"/>
                </a:lnTo>
                <a:lnTo>
                  <a:pt x="499" y="751"/>
                </a:lnTo>
                <a:lnTo>
                  <a:pt x="499" y="1002"/>
                </a:lnTo>
                <a:lnTo>
                  <a:pt x="0" y="501"/>
                </a:lnTo>
              </a:path>
            </a:pathLst>
          </a:custGeom>
          <a:solidFill>
            <a:srgbClr val="000000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21" name="Forma Livre 351"/>
          <p:cNvSpPr/>
          <p:nvPr/>
        </p:nvSpPr>
        <p:spPr>
          <a:xfrm>
            <a:off x="5219640" y="3600000"/>
            <a:ext cx="3712320" cy="82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Diminui a judicialização das políticas públicas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22" name="Forma Livre 10"/>
          <p:cNvSpPr/>
          <p:nvPr/>
        </p:nvSpPr>
        <p:spPr>
          <a:xfrm>
            <a:off x="341640" y="71640"/>
            <a:ext cx="8495280" cy="76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4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Considerações finais...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68"/>
          <p:cNvSpPr/>
          <p:nvPr/>
        </p:nvSpPr>
        <p:spPr>
          <a:xfrm>
            <a:off x="125280" y="951120"/>
            <a:ext cx="6793560" cy="96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marL="216000" indent="-2109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É </a:t>
            </a:r>
            <a:r>
              <a:rPr lang="pt-BR" sz="23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dever</a:t>
            </a: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da </a:t>
            </a:r>
            <a:r>
              <a:rPr lang="pt-BR" sz="23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família</a:t>
            </a: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, da </a:t>
            </a:r>
            <a:r>
              <a:rPr lang="pt-BR" sz="23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sociedade</a:t>
            </a: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e do </a:t>
            </a:r>
            <a:r>
              <a:rPr lang="pt-BR" sz="23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Estado</a:t>
            </a: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pt-BR" sz="23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colocar crianças, adolescentes e jovens </a:t>
            </a: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a </a:t>
            </a:r>
            <a:r>
              <a:rPr lang="pt-BR" sz="23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salvo </a:t>
            </a:r>
            <a:r>
              <a:rPr lang="pt-BR" sz="23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de toda forma de:</a:t>
            </a:r>
            <a:endParaRPr lang="pt-BR" sz="2300" b="0" strike="noStrike" spc="-1" dirty="0"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324000" y="2790720"/>
            <a:ext cx="2797560" cy="186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33360" indent="-327960" algn="just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3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Negligência </a:t>
            </a:r>
            <a:endParaRPr lang="pt-BR" sz="30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3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Discriminação </a:t>
            </a:r>
            <a:endParaRPr lang="pt-BR" sz="30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3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Exploração</a:t>
            </a:r>
            <a:endParaRPr lang="pt-BR" sz="3000" b="0" strike="noStrike" spc="-1">
              <a:latin typeface="Arial"/>
            </a:endParaRPr>
          </a:p>
        </p:txBody>
      </p:sp>
      <p:pic>
        <p:nvPicPr>
          <p:cNvPr id="195" name="Imagem 2"/>
          <p:cNvPicPr/>
          <p:nvPr/>
        </p:nvPicPr>
        <p:blipFill>
          <a:blip r:embed="rId3"/>
          <a:stretch/>
        </p:blipFill>
        <p:spPr>
          <a:xfrm>
            <a:off x="7431120" y="3140280"/>
            <a:ext cx="1110240" cy="951840"/>
          </a:xfrm>
          <a:prstGeom prst="rect">
            <a:avLst/>
          </a:prstGeom>
          <a:ln w="0">
            <a:noFill/>
          </a:ln>
        </p:spPr>
      </p:pic>
      <p:sp>
        <p:nvSpPr>
          <p:cNvPr id="196" name="Line 2"/>
          <p:cNvSpPr/>
          <p:nvPr/>
        </p:nvSpPr>
        <p:spPr>
          <a:xfrm>
            <a:off x="3492360" y="1978200"/>
            <a:ext cx="1079640" cy="259272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97" name="CustomShape 9"/>
          <p:cNvSpPr/>
          <p:nvPr/>
        </p:nvSpPr>
        <p:spPr>
          <a:xfrm>
            <a:off x="3276000" y="2864880"/>
            <a:ext cx="2294640" cy="193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33360" indent="-327960" algn="just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3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Violência </a:t>
            </a:r>
            <a:endParaRPr lang="pt-BR" sz="30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3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Crueldade</a:t>
            </a:r>
            <a:endParaRPr lang="pt-BR" sz="3000" b="0" strike="noStrike" spc="-1">
              <a:latin typeface="Arial"/>
            </a:endParaRPr>
          </a:p>
          <a:p>
            <a:pPr marL="333360" indent="-327960" algn="just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Font typeface="Wingdings" charset="2"/>
              <a:buChar char=""/>
            </a:pPr>
            <a:r>
              <a:rPr lang="pt-BR" sz="3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Opressão.</a:t>
            </a:r>
            <a:endParaRPr lang="pt-BR" sz="3000" b="0" strike="noStrike" spc="-1">
              <a:latin typeface="Arial"/>
            </a:endParaRPr>
          </a:p>
        </p:txBody>
      </p:sp>
      <p:pic>
        <p:nvPicPr>
          <p:cNvPr id="198" name="Imagem 3"/>
          <p:cNvPicPr/>
          <p:nvPr/>
        </p:nvPicPr>
        <p:blipFill>
          <a:blip r:embed="rId4"/>
          <a:stretch/>
        </p:blipFill>
        <p:spPr>
          <a:xfrm>
            <a:off x="7196040" y="1126080"/>
            <a:ext cx="1359720" cy="1005480"/>
          </a:xfrm>
          <a:prstGeom prst="rect">
            <a:avLst/>
          </a:prstGeom>
          <a:ln w="0">
            <a:noFill/>
          </a:ln>
        </p:spPr>
      </p:pic>
      <p:pic>
        <p:nvPicPr>
          <p:cNvPr id="199" name="Imagem 4"/>
          <p:cNvPicPr/>
          <p:nvPr/>
        </p:nvPicPr>
        <p:blipFill>
          <a:blip r:embed="rId5"/>
          <a:stretch/>
        </p:blipFill>
        <p:spPr>
          <a:xfrm>
            <a:off x="5364000" y="1926360"/>
            <a:ext cx="1500840" cy="142956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10"/>
          <p:cNvSpPr/>
          <p:nvPr/>
        </p:nvSpPr>
        <p:spPr>
          <a:xfrm>
            <a:off x="720720" y="252360"/>
            <a:ext cx="6972840" cy="62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3333CC"/>
                </a:solidFill>
                <a:latin typeface="Times New Roman"/>
                <a:ea typeface="ＭＳ Ｐゴシック"/>
              </a:rPr>
              <a:t>Que proteção é essa?</a:t>
            </a:r>
          </a:p>
        </p:txBody>
      </p:sp>
      <p:sp>
        <p:nvSpPr>
          <p:cNvPr id="2" name="Forma Livre 244">
            <a:extLst>
              <a:ext uri="{FF2B5EF4-FFF2-40B4-BE49-F238E27FC236}">
                <a16:creationId xmlns:a16="http://schemas.microsoft.com/office/drawing/2014/main" id="{78F6433E-5D28-DE61-9943-F4690F3D3A7E}"/>
              </a:ext>
            </a:extLst>
          </p:cNvPr>
          <p:cNvSpPr/>
          <p:nvPr/>
        </p:nvSpPr>
        <p:spPr>
          <a:xfrm>
            <a:off x="7465731" y="316300"/>
            <a:ext cx="1333080" cy="4379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200" spc="-1" dirty="0">
                <a:solidFill>
                  <a:srgbClr val="000000"/>
                </a:solidFill>
                <a:latin typeface="Times New Roman"/>
                <a:ea typeface="Times New Roman"/>
              </a:rPr>
              <a:t>Constituição Federal</a:t>
            </a:r>
            <a:r>
              <a:rPr lang="pt-BR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art. </a:t>
            </a:r>
            <a:r>
              <a:rPr lang="pt-BR" sz="1200" spc="-1" dirty="0">
                <a:solidFill>
                  <a:srgbClr val="000000"/>
                </a:solidFill>
                <a:latin typeface="Times New Roman"/>
                <a:ea typeface="Times New Roman"/>
              </a:rPr>
              <a:t>227</a:t>
            </a:r>
            <a:endParaRPr lang="pt-BR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Forma Livre 352"/>
          <p:cNvSpPr/>
          <p:nvPr/>
        </p:nvSpPr>
        <p:spPr>
          <a:xfrm>
            <a:off x="341280" y="71280"/>
            <a:ext cx="8495280" cy="76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44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Considerações finais...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324" name="Imagem 353"/>
          <p:cNvPicPr/>
          <p:nvPr/>
        </p:nvPicPr>
        <p:blipFill>
          <a:blip r:embed="rId3"/>
          <a:stretch/>
        </p:blipFill>
        <p:spPr>
          <a:xfrm>
            <a:off x="360360" y="971640"/>
            <a:ext cx="4031280" cy="3094920"/>
          </a:xfrm>
          <a:prstGeom prst="rect">
            <a:avLst/>
          </a:prstGeom>
          <a:ln w="0">
            <a:noFill/>
          </a:ln>
        </p:spPr>
      </p:pic>
      <p:sp>
        <p:nvSpPr>
          <p:cNvPr id="325" name="Forma Livre 354"/>
          <p:cNvSpPr/>
          <p:nvPr/>
        </p:nvSpPr>
        <p:spPr>
          <a:xfrm>
            <a:off x="4535640" y="1944720"/>
            <a:ext cx="1151280" cy="646560"/>
          </a:xfrm>
          <a:custGeom>
            <a:avLst/>
            <a:gdLst/>
            <a:ahLst/>
            <a:cxnLst/>
            <a:rect l="l" t="t" r="r" b="b"/>
            <a:pathLst>
              <a:path w="3202" h="1801">
                <a:moveTo>
                  <a:pt x="0" y="900"/>
                </a:moveTo>
                <a:lnTo>
                  <a:pt x="637" y="0"/>
                </a:lnTo>
                <a:lnTo>
                  <a:pt x="637" y="450"/>
                </a:lnTo>
                <a:lnTo>
                  <a:pt x="2564" y="450"/>
                </a:lnTo>
                <a:lnTo>
                  <a:pt x="2564" y="0"/>
                </a:lnTo>
                <a:lnTo>
                  <a:pt x="3201" y="900"/>
                </a:lnTo>
                <a:lnTo>
                  <a:pt x="2564" y="1800"/>
                </a:lnTo>
                <a:lnTo>
                  <a:pt x="2564" y="1350"/>
                </a:lnTo>
                <a:lnTo>
                  <a:pt x="637" y="1350"/>
                </a:lnTo>
                <a:lnTo>
                  <a:pt x="637" y="1800"/>
                </a:lnTo>
                <a:lnTo>
                  <a:pt x="0" y="900"/>
                </a:lnTo>
              </a:path>
            </a:pathLst>
          </a:custGeom>
          <a:solidFill>
            <a:srgbClr val="DEE7E5"/>
          </a:solidFill>
          <a:ln w="9360">
            <a:solidFill>
              <a:srgbClr val="33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26" name="Forma Livre 355"/>
          <p:cNvSpPr/>
          <p:nvPr/>
        </p:nvSpPr>
        <p:spPr>
          <a:xfrm>
            <a:off x="5832360" y="1008000"/>
            <a:ext cx="3094560" cy="295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Responsabilidade de todos: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Família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Sociedade</a:t>
            </a:r>
            <a:endParaRPr lang="pt-B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Estado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Forma Livre: Forma 326"/>
          <p:cNvSpPr/>
          <p:nvPr/>
        </p:nvSpPr>
        <p:spPr>
          <a:xfrm>
            <a:off x="144360" y="863640"/>
            <a:ext cx="8783280" cy="392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BRASIL. Lei 8.069, de 13 de julho de 1990. Estatuto da Criança e do Adolescente. Brasília: 1990.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BRASIL. Constituição Federal. Brasília: Senado federal, 1988.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BRASIL. Resolução CONANDA nº 113/2006.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BRASIL. Resolução CONANDA nº 231/2022.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FERREIRA, Luís Antônio Ferreira. Os Conselhos Tutelares e o Ministério Público. 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Imagens da internet. 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pt-BR" sz="1600" b="0" strike="noStrike" spc="-1">
              <a:latin typeface="Arial"/>
            </a:endParaRPr>
          </a:p>
        </p:txBody>
      </p:sp>
      <p:sp>
        <p:nvSpPr>
          <p:cNvPr id="328" name="Forma Livre: Forma 327"/>
          <p:cNvSpPr/>
          <p:nvPr/>
        </p:nvSpPr>
        <p:spPr>
          <a:xfrm>
            <a:off x="1511280" y="360360"/>
            <a:ext cx="6048000" cy="455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2400" b="0" strike="noStrike" spc="-1">
                <a:solidFill>
                  <a:srgbClr val="0000FF"/>
                </a:solidFill>
                <a:latin typeface="Times New Roman"/>
                <a:ea typeface="DejaVu Sans"/>
              </a:rPr>
              <a:t>Referências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0"/>
            <a:ext cx="9133920" cy="5525280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330" name="Picture 3"/>
          <p:cNvPicPr/>
          <p:nvPr/>
        </p:nvPicPr>
        <p:blipFill>
          <a:blip r:embed="rId2"/>
          <a:stretch/>
        </p:blipFill>
        <p:spPr>
          <a:xfrm>
            <a:off x="7298280" y="3865320"/>
            <a:ext cx="1321200" cy="4539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6"/>
          <p:cNvPicPr/>
          <p:nvPr/>
        </p:nvPicPr>
        <p:blipFill>
          <a:blip r:embed="rId3"/>
          <a:stretch/>
        </p:blipFill>
        <p:spPr>
          <a:xfrm>
            <a:off x="7998" y="691200"/>
            <a:ext cx="2332080" cy="1555920"/>
          </a:xfrm>
          <a:prstGeom prst="rect">
            <a:avLst/>
          </a:prstGeom>
          <a:ln w="0"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2088720" y="3315600"/>
            <a:ext cx="5011560" cy="169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t-BR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Coordenadoria Regional das Promotorias de Justiça de Defesa da Educação e dos Direitos das Crianças e dos Adolescentes do Norte de Minas - CREDCA-NM</a:t>
            </a:r>
            <a:endParaRPr lang="pt-BR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Av. Cula Mangabeira, 345 – Cândida Câmara</a:t>
            </a:r>
            <a:endParaRPr lang="pt-BR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Montes Claros - MG - CEP: 39401-696</a:t>
            </a:r>
            <a:endParaRPr lang="pt-BR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Tel.: (38) 3223-2584 / 3221-5147 / 3221-5062 / 3223-3309</a:t>
            </a:r>
            <a:endParaRPr lang="pt-BR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E-mail: credcanm@mpmg.mp.br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2334960" y="220320"/>
            <a:ext cx="6009120" cy="287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Obrigado!</a:t>
            </a:r>
            <a:endParaRPr lang="pt-B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Danniel Librelon Pimenta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0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Promotor de Justiça Coordenador da CREDCA/NM</a:t>
            </a: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63"/>
          <p:cNvSpPr/>
          <p:nvPr/>
        </p:nvSpPr>
        <p:spPr>
          <a:xfrm>
            <a:off x="2254320" y="950760"/>
            <a:ext cx="6336360" cy="198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 anchor="t">
            <a:noAutofit/>
          </a:bodyPr>
          <a:lstStyle/>
          <a:p>
            <a:pPr marL="334800" indent="-3294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25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Com a Constituição Federal de 1988, crianças e adolescentes deixam a categoria de “objeto” e alcançam a condição de sujeito de direitos.</a:t>
            </a:r>
            <a:endParaRPr lang="pt-BR" sz="2500" b="0" strike="noStrike" spc="-1">
              <a:latin typeface="Arial"/>
            </a:endParaRPr>
          </a:p>
          <a:p>
            <a:pPr marL="338040" indent="-329760" algn="just">
              <a:lnSpc>
                <a:spcPct val="93000"/>
              </a:lnSpc>
              <a:spcBef>
                <a:spcPts val="1423"/>
              </a:spcBef>
              <a:buNone/>
              <a:tabLst>
                <a:tab pos="0" algn="l"/>
              </a:tabLst>
            </a:pPr>
            <a:endParaRPr lang="pt-BR" sz="2500" b="0" strike="noStrike" spc="-1">
              <a:latin typeface="Arial"/>
            </a:endParaRPr>
          </a:p>
        </p:txBody>
      </p:sp>
      <p:sp>
        <p:nvSpPr>
          <p:cNvPr id="202" name="CustomShape 28"/>
          <p:cNvSpPr/>
          <p:nvPr/>
        </p:nvSpPr>
        <p:spPr>
          <a:xfrm>
            <a:off x="5003640" y="2921400"/>
            <a:ext cx="639000" cy="430920"/>
          </a:xfrm>
          <a:custGeom>
            <a:avLst/>
            <a:gdLst/>
            <a:ahLst/>
            <a:cxnLst/>
            <a:rect l="l" t="t" r="r" b="b"/>
            <a:pathLst>
              <a:path w="1806" h="1228">
                <a:moveTo>
                  <a:pt x="451" y="0"/>
                </a:moveTo>
                <a:lnTo>
                  <a:pt x="451" y="819"/>
                </a:lnTo>
                <a:lnTo>
                  <a:pt x="0" y="819"/>
                </a:lnTo>
                <a:lnTo>
                  <a:pt x="902" y="1227"/>
                </a:lnTo>
                <a:lnTo>
                  <a:pt x="1805" y="819"/>
                </a:lnTo>
                <a:lnTo>
                  <a:pt x="1353" y="819"/>
                </a:lnTo>
                <a:lnTo>
                  <a:pt x="1353" y="0"/>
                </a:lnTo>
                <a:lnTo>
                  <a:pt x="451" y="0"/>
                </a:lnTo>
              </a:path>
            </a:pathLst>
          </a:cu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03" name="CustomShape 29"/>
          <p:cNvSpPr/>
          <p:nvPr/>
        </p:nvSpPr>
        <p:spPr>
          <a:xfrm>
            <a:off x="2367000" y="3362760"/>
            <a:ext cx="6111000" cy="636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Doutrina da Proteção Integral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04" name="CustomShape 30"/>
          <p:cNvSpPr/>
          <p:nvPr/>
        </p:nvSpPr>
        <p:spPr>
          <a:xfrm>
            <a:off x="2716200" y="268200"/>
            <a:ext cx="4703040" cy="69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trike="noStrike" spc="-1" dirty="0">
                <a:solidFill>
                  <a:srgbClr val="3333CC"/>
                </a:solidFill>
                <a:latin typeface="Times New Roman"/>
                <a:ea typeface="ＭＳ Ｐゴシック"/>
              </a:rPr>
              <a:t>A proteção integral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205" name="Imagem 1"/>
          <p:cNvPicPr/>
          <p:nvPr/>
        </p:nvPicPr>
        <p:blipFill>
          <a:blip r:embed="rId3"/>
          <a:stretch/>
        </p:blipFill>
        <p:spPr>
          <a:xfrm>
            <a:off x="156240" y="1080000"/>
            <a:ext cx="1995840" cy="295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34"/>
          <p:cNvSpPr/>
          <p:nvPr/>
        </p:nvSpPr>
        <p:spPr>
          <a:xfrm>
            <a:off x="2870280" y="1038240"/>
            <a:ext cx="3232080" cy="910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Primazia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Receber proteção e socorro em quaisquer circunstâncias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10" name="CustomShape 35"/>
          <p:cNvSpPr/>
          <p:nvPr/>
        </p:nvSpPr>
        <p:spPr>
          <a:xfrm>
            <a:off x="3456000" y="2339280"/>
            <a:ext cx="2008800" cy="697320"/>
          </a:xfrm>
          <a:prstGeom prst="rect">
            <a:avLst/>
          </a:prstGeom>
          <a:solidFill>
            <a:schemeClr val="bg2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Prioridade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absoluta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211" name="CustomShape 36"/>
          <p:cNvSpPr/>
          <p:nvPr/>
        </p:nvSpPr>
        <p:spPr>
          <a:xfrm>
            <a:off x="6111000" y="2082960"/>
            <a:ext cx="2771640" cy="1184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Precedência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Atendimento nos serviços públicos ou de relevância pública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12" name="CustomShape 37"/>
          <p:cNvSpPr/>
          <p:nvPr/>
        </p:nvSpPr>
        <p:spPr>
          <a:xfrm>
            <a:off x="3060000" y="3508200"/>
            <a:ext cx="3493440" cy="91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Preferência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Formulação e na execução das políticas sociais públicas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13" name="CustomShape 38"/>
          <p:cNvSpPr/>
          <p:nvPr/>
        </p:nvSpPr>
        <p:spPr>
          <a:xfrm>
            <a:off x="3420000" y="2346840"/>
            <a:ext cx="2224080" cy="532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14" name="Line 1"/>
          <p:cNvSpPr/>
          <p:nvPr/>
        </p:nvSpPr>
        <p:spPr>
          <a:xfrm>
            <a:off x="4284360" y="2895840"/>
            <a:ext cx="1800" cy="684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15" name="Line 6"/>
          <p:cNvSpPr/>
          <p:nvPr/>
        </p:nvSpPr>
        <p:spPr>
          <a:xfrm>
            <a:off x="4286160" y="1891800"/>
            <a:ext cx="360" cy="46188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16" name="Line 7"/>
          <p:cNvSpPr/>
          <p:nvPr/>
        </p:nvSpPr>
        <p:spPr>
          <a:xfrm>
            <a:off x="5580000" y="2625480"/>
            <a:ext cx="530640" cy="108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17" name="Line 8"/>
          <p:cNvSpPr/>
          <p:nvPr/>
        </p:nvSpPr>
        <p:spPr>
          <a:xfrm flipH="1">
            <a:off x="2841480" y="2626560"/>
            <a:ext cx="50616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18" name="CustomShape 39"/>
          <p:cNvSpPr/>
          <p:nvPr/>
        </p:nvSpPr>
        <p:spPr>
          <a:xfrm flipH="1">
            <a:off x="7468560" y="42840"/>
            <a:ext cx="1528560" cy="315720"/>
          </a:xfrm>
          <a:prstGeom prst="rect">
            <a:avLst/>
          </a:prstGeom>
          <a:solidFill>
            <a:schemeClr val="bg2"/>
          </a:solidFill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ECA, art 4º.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219" name="CustomShape 40"/>
          <p:cNvSpPr/>
          <p:nvPr/>
        </p:nvSpPr>
        <p:spPr>
          <a:xfrm>
            <a:off x="539640" y="288000"/>
            <a:ext cx="8343000" cy="57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3333CC"/>
                </a:solidFill>
                <a:latin typeface="Times New Roman"/>
                <a:ea typeface="ＭＳ Ｐゴシック"/>
              </a:rPr>
              <a:t>Com prioridade absoluta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220" name="CustomShape 41"/>
          <p:cNvSpPr/>
          <p:nvPr/>
        </p:nvSpPr>
        <p:spPr>
          <a:xfrm>
            <a:off x="104040" y="2083680"/>
            <a:ext cx="2771640" cy="1459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Destinação privilegiada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Recursos públicos nas áreas relacionadas com a proteção à infância e à juventude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m 142"/>
          <p:cNvPicPr/>
          <p:nvPr/>
        </p:nvPicPr>
        <p:blipFill>
          <a:blip r:embed="rId3"/>
          <a:stretch/>
        </p:blipFill>
        <p:spPr>
          <a:xfrm>
            <a:off x="724680" y="339120"/>
            <a:ext cx="7913880" cy="3799440"/>
          </a:xfrm>
          <a:prstGeom prst="rect">
            <a:avLst/>
          </a:prstGeom>
          <a:ln w="0">
            <a:noFill/>
          </a:ln>
        </p:spPr>
      </p:pic>
      <p:sp>
        <p:nvSpPr>
          <p:cNvPr id="185" name="Forma Livre 143"/>
          <p:cNvSpPr/>
          <p:nvPr/>
        </p:nvSpPr>
        <p:spPr>
          <a:xfrm>
            <a:off x="287280" y="4464360"/>
            <a:ext cx="4391280" cy="3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pt-BR" sz="15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Resolução CONANDA nº 113/2006</a:t>
            </a:r>
            <a:endParaRPr lang="pt-BR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m 5"/>
          <p:cNvPicPr/>
          <p:nvPr/>
        </p:nvPicPr>
        <p:blipFill>
          <a:blip r:embed="rId2"/>
          <a:stretch/>
        </p:blipFill>
        <p:spPr>
          <a:xfrm>
            <a:off x="996840" y="709560"/>
            <a:ext cx="6983280" cy="4135680"/>
          </a:xfrm>
          <a:prstGeom prst="rect">
            <a:avLst/>
          </a:prstGeom>
          <a:ln w="0">
            <a:noFill/>
          </a:ln>
        </p:spPr>
      </p:pic>
      <p:sp>
        <p:nvSpPr>
          <p:cNvPr id="171" name="CustomShape 80"/>
          <p:cNvSpPr/>
          <p:nvPr/>
        </p:nvSpPr>
        <p:spPr>
          <a:xfrm>
            <a:off x="160200" y="870120"/>
            <a:ext cx="8847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Modelo anterior ao ECA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173" name="CustomShape 81"/>
          <p:cNvSpPr/>
          <p:nvPr/>
        </p:nvSpPr>
        <p:spPr>
          <a:xfrm>
            <a:off x="205200" y="4617720"/>
            <a:ext cx="207612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Ilustração: Murilo Digiácomo</a:t>
            </a:r>
            <a:endParaRPr lang="pt-BR" sz="900" b="0" strike="noStrike" spc="-1">
              <a:latin typeface="Arial"/>
            </a:endParaRPr>
          </a:p>
        </p:txBody>
      </p:sp>
      <p:sp>
        <p:nvSpPr>
          <p:cNvPr id="174" name="CustomShape 82"/>
          <p:cNvSpPr/>
          <p:nvPr/>
        </p:nvSpPr>
        <p:spPr>
          <a:xfrm>
            <a:off x="205200" y="228240"/>
            <a:ext cx="8847000" cy="63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3333CC"/>
                </a:solidFill>
                <a:latin typeface="Times New Roman"/>
                <a:ea typeface="Times New Roman"/>
              </a:rPr>
              <a:t>As políticas de proteção</a:t>
            </a:r>
            <a:endParaRPr lang="pt-BR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m 6"/>
          <p:cNvPicPr/>
          <p:nvPr/>
        </p:nvPicPr>
        <p:blipFill>
          <a:blip r:embed="rId3"/>
          <a:stretch/>
        </p:blipFill>
        <p:spPr>
          <a:xfrm>
            <a:off x="1517760" y="743760"/>
            <a:ext cx="5208120" cy="409356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83"/>
          <p:cNvSpPr/>
          <p:nvPr/>
        </p:nvSpPr>
        <p:spPr>
          <a:xfrm>
            <a:off x="1517760" y="844560"/>
            <a:ext cx="6108120" cy="36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modelo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76" name="CustomShape 84"/>
          <p:cNvSpPr/>
          <p:nvPr/>
        </p:nvSpPr>
        <p:spPr>
          <a:xfrm>
            <a:off x="0" y="851400"/>
            <a:ext cx="884664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Modelo posterior ao ECA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178" name="CustomShape 85"/>
          <p:cNvSpPr/>
          <p:nvPr/>
        </p:nvSpPr>
        <p:spPr>
          <a:xfrm>
            <a:off x="828720" y="4499640"/>
            <a:ext cx="171576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Ilustração: Murilo Digiácomo</a:t>
            </a:r>
            <a:endParaRPr lang="pt-BR" sz="900" b="0" strike="noStrike" spc="-1">
              <a:latin typeface="Arial"/>
            </a:endParaRPr>
          </a:p>
        </p:txBody>
      </p:sp>
      <p:sp>
        <p:nvSpPr>
          <p:cNvPr id="179" name="CustomShape 86"/>
          <p:cNvSpPr/>
          <p:nvPr/>
        </p:nvSpPr>
        <p:spPr>
          <a:xfrm>
            <a:off x="205200" y="228240"/>
            <a:ext cx="8847000" cy="63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3333CC"/>
                </a:solidFill>
                <a:latin typeface="Times New Roman"/>
                <a:ea typeface="Times New Roman"/>
              </a:rPr>
              <a:t>As políticas de proteção</a:t>
            </a:r>
            <a:endParaRPr lang="pt-BR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tângulo 179"/>
          <p:cNvSpPr/>
          <p:nvPr/>
        </p:nvSpPr>
        <p:spPr>
          <a:xfrm>
            <a:off x="4140000" y="720000"/>
            <a:ext cx="4498560" cy="31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Papel do</a:t>
            </a:r>
            <a:r>
              <a:rPr lang="pt-BR" sz="4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Conselho Tutelar no SGD e suas relações com a rede de proteção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222" name="Imagem 180"/>
          <p:cNvPicPr/>
          <p:nvPr/>
        </p:nvPicPr>
        <p:blipFill>
          <a:blip r:embed="rId2"/>
          <a:stretch/>
        </p:blipFill>
        <p:spPr>
          <a:xfrm>
            <a:off x="384480" y="900000"/>
            <a:ext cx="3574080" cy="341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7D98518E75D346A07299F3CB9BD073" ma:contentTypeVersion="20" ma:contentTypeDescription="Crie um novo documento." ma:contentTypeScope="" ma:versionID="a75b7f308d98a5fb0370bde986b0f071">
  <xsd:schema xmlns:xsd="http://www.w3.org/2001/XMLSchema" xmlns:xs="http://www.w3.org/2001/XMLSchema" xmlns:p="http://schemas.microsoft.com/office/2006/metadata/properties" xmlns:ns1="http://schemas.microsoft.com/sharepoint/v3" xmlns:ns2="f8ed83b7-13b4-456f-8a1d-d745c7083b6c" xmlns:ns3="c2e41ce1-d469-453f-ab80-e03953be0fa5" targetNamespace="http://schemas.microsoft.com/office/2006/metadata/properties" ma:root="true" ma:fieldsID="6d8462ab9134d879bab3773a57a660db" ns1:_="" ns2:_="" ns3:_="">
    <xsd:import namespace="http://schemas.microsoft.com/sharepoint/v3"/>
    <xsd:import namespace="f8ed83b7-13b4-456f-8a1d-d745c7083b6c"/>
    <xsd:import namespace="c2e41ce1-d469-453f-ab80-e03953be0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d83b7-13b4-456f-8a1d-d745c7083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05f465-c0dd-4870-bbe2-ba24a410d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41ce1-d469-453f-ab80-e03953be0f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bb5d1f-3cd8-48e1-aef1-cc7a6733b436}" ma:internalName="TaxCatchAll" ma:showField="CatchAllData" ma:web="c2e41ce1-d469-453f-ab80-e03953be0f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99479-C8F5-4864-B725-B43919F79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A2DBBC-7C4E-42E9-9005-7682511EF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ed83b7-13b4-456f-8a1d-d745c7083b6c"/>
    <ds:schemaRef ds:uri="c2e41ce1-d469-453f-ab80-e03953be0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1252</Words>
  <Application>Microsoft Office PowerPoint</Application>
  <PresentationFormat>Personalizar</PresentationFormat>
  <Paragraphs>280</Paragraphs>
  <Slides>32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Gyna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Alessandro Paiva</dc:creator>
  <dc:description/>
  <cp:lastModifiedBy>Danniel Librelon Pimenta</cp:lastModifiedBy>
  <cp:revision>139</cp:revision>
  <dcterms:created xsi:type="dcterms:W3CDTF">2017-09-21T20:30:42Z</dcterms:created>
  <dcterms:modified xsi:type="dcterms:W3CDTF">2024-08-27T22:30:07Z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0x0101001E7D98518E75D346A07299F3CB9BD073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